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</p:sldIdLst>
  <p:sldSz cy="6858000" cx="9144000"/>
  <p:notesSz cx="7077075" cy="93837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70" Type="http://schemas.openxmlformats.org/officeDocument/2006/relationships/slide" Target="slides/slide66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20" Type="http://schemas.openxmlformats.org/officeDocument/2006/relationships/slide" Target="slides/slide16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22" Type="http://schemas.openxmlformats.org/officeDocument/2006/relationships/slide" Target="slides/slide18.xml"/><Relationship Id="rId66" Type="http://schemas.openxmlformats.org/officeDocument/2006/relationships/slide" Target="slides/slide62.xml"/><Relationship Id="rId21" Type="http://schemas.openxmlformats.org/officeDocument/2006/relationships/slide" Target="slides/slide17.xml"/><Relationship Id="rId65" Type="http://schemas.openxmlformats.org/officeDocument/2006/relationships/slide" Target="slides/slide61.xml"/><Relationship Id="rId24" Type="http://schemas.openxmlformats.org/officeDocument/2006/relationships/slide" Target="slides/slide20.xml"/><Relationship Id="rId68" Type="http://schemas.openxmlformats.org/officeDocument/2006/relationships/slide" Target="slides/slide64.xml"/><Relationship Id="rId23" Type="http://schemas.openxmlformats.org/officeDocument/2006/relationships/slide" Target="slides/slide19.xml"/><Relationship Id="rId67" Type="http://schemas.openxmlformats.org/officeDocument/2006/relationships/slide" Target="slides/slide63.xml"/><Relationship Id="rId60" Type="http://schemas.openxmlformats.org/officeDocument/2006/relationships/slide" Target="slides/slide56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69" Type="http://schemas.openxmlformats.org/officeDocument/2006/relationships/slide" Target="slides/slide6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slide" Target="slides/slide53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15" Type="http://schemas.openxmlformats.org/officeDocument/2006/relationships/slide" Target="slides/slide11.xml"/><Relationship Id="rId59" Type="http://schemas.openxmlformats.org/officeDocument/2006/relationships/slide" Target="slides/slide55.xml"/><Relationship Id="rId14" Type="http://schemas.openxmlformats.org/officeDocument/2006/relationships/slide" Target="slides/slide10.xml"/><Relationship Id="rId58" Type="http://schemas.openxmlformats.org/officeDocument/2006/relationships/slide" Target="slides/slide5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200" u="none" cap="none" strike="noStrik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08438" y="0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200" u="none" cap="none" strike="noStrik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200" u="none" cap="none" strike="noStrik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b="0" i="0" sz="1200" u="none" cap="none" strike="noStrike"/>
          </a:p>
          <a:p>
            <a:pPr indent="-88900" lvl="1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" name="Google Shape;66;p14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" name="Google Shape;73;p16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79" name="Google Shape;79;p18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8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88" name="Google Shape;88;p20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0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08" name="Google Shape;108;p22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2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4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5" name="Google Shape;115;p24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4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32" name="Google Shape;132;p26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6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8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  <p:sp>
        <p:nvSpPr>
          <p:cNvPr id="139" name="Google Shape;139;p28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0" name="Google Shape;140;p28:notes"/>
          <p:cNvSpPr txBox="1"/>
          <p:nvPr>
            <p:ph idx="1" type="body"/>
          </p:nvPr>
        </p:nvSpPr>
        <p:spPr>
          <a:xfrm>
            <a:off x="707708" y="4457264"/>
            <a:ext cx="5661660" cy="4222671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0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08" name="Google Shape;208;p30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30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2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15" name="Google Shape;215;p32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32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4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23" name="Google Shape;223;p34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4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6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31" name="Google Shape;231;p36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6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8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39" name="Google Shape;239;p38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38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0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47" name="Google Shape;247;p40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40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2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55" name="Google Shape;255;p42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42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4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63" name="Google Shape;263;p44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44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6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71" name="Google Shape;271;p46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46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8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79" name="Google Shape;279;p48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48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0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87" name="Google Shape;287;p50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50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2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95" name="Google Shape;295;p52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52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4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03" name="Google Shape;303;p54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54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6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11" name="Google Shape;311;p56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56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8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19" name="Google Shape;319;p58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58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0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27" name="Google Shape;327;p60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60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62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35" name="Google Shape;335;p62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62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64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43" name="Google Shape;343;p64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64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66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51" name="Google Shape;351;p66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66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68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58" name="Google Shape;358;p68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68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70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66" name="Google Shape;366;p70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70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72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73" name="Google Shape;373;p72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72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74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80" name="Google Shape;380;p74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74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76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87" name="Google Shape;387;p76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76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78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94" name="Google Shape;394;p78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78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80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01" name="Google Shape;401;p80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80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82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08" name="Google Shape;408;p82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82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84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15" name="Google Shape;415;p84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84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86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22" name="Google Shape;422;p86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86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88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29" name="Google Shape;429;p88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88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90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37" name="Google Shape;437;p90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90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92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44" name="Google Shape;444;p92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92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94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51" name="Google Shape;451;p94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94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96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58" name="Google Shape;458;p96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96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98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66" name="Google Shape;466;p98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98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100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73" name="Google Shape;473;p100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100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102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80" name="Google Shape;480;p102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102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04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87" name="Google Shape;487;p104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104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06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94" name="Google Shape;494;p106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106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08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01" name="Google Shape;501;p108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108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110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08" name="Google Shape;508;p110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/>
              <a:t>Some sample skills to teach:</a:t>
            </a:r>
            <a:endParaRPr b="0" i="0" sz="1800" u="none" cap="none" strike="noStrike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How to build/fold a paper airplane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How to properly fold the U.S. flag (refer to page 31, of the BSA publication </a:t>
            </a:r>
            <a:r>
              <a:rPr b="0" i="1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Your Flag)</a:t>
            </a:r>
            <a:endParaRPr b="0" i="1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How to tie a knot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How to perform a basic first-aid activity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How to toss a small object into a coffee can from a short distance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How to properly lace up a hiking boot (or tie a shoe)</a:t>
            </a:r>
            <a:endParaRPr/>
          </a:p>
        </p:txBody>
      </p:sp>
      <p:sp>
        <p:nvSpPr>
          <p:cNvPr id="509" name="Google Shape;509;p110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112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15" name="Google Shape;515;p112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112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114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22" name="Google Shape;522;p114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114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116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30" name="Google Shape;530;p116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116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118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37" name="Google Shape;537;p118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Setup Required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Game: Integrity Game—Part 1, Setting the Stage. 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Sometime during the first 15 to 20 minutes of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Module Three, put out a tray of cookies or small wrapped candies for the Scouts. Before putting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out the tray—and without the Scouts seeing you—count the number of Scouts in attendance.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Then count out enough cookies or candies so each Scout can get two pieces, plus have a few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(one to four) pieces left over on the tray. The Scouts should not be aware of this counting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preparing. Simply put the tray out and tell the Scouts that they may take two pieces any time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during the session as a reward for their participation in the class.</a:t>
            </a:r>
            <a:endParaRPr/>
          </a:p>
        </p:txBody>
      </p:sp>
      <p:sp>
        <p:nvSpPr>
          <p:cNvPr id="538" name="Google Shape;538;p118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120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44" name="Google Shape;544;p120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Teams go through various stages of development as they come together. Individual people go through the same stages—and their natural ups and downs—as they take on new tasks or roles.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get a better sense for how this might work in a team, let’s first look at how it works in us as individuals.</a:t>
            </a:r>
            <a:endParaRPr/>
          </a:p>
        </p:txBody>
      </p:sp>
      <p:sp>
        <p:nvSpPr>
          <p:cNvPr id="545" name="Google Shape;545;p120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22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51" name="Google Shape;551;p122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Team Skill Level and Enthusiasm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Skill Level—Generally, the skill level of the team starts low and increases as the team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grows together and gets better at working as a team.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Enthusiasm—Often, unlike skill level, enthusiasm usually starts out high but can then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take a sudden dip. Then, as the team members explore their differences and align their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expectations with reality, the team begins to achieve results and enthusiasm begins to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rise again.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Ultimately, both enthusiasm and skill level are high as the team becomes a high-performing team.</a:t>
            </a:r>
            <a:endParaRPr/>
          </a:p>
        </p:txBody>
      </p:sp>
      <p:sp>
        <p:nvSpPr>
          <p:cNvPr id="552" name="Google Shape;552;p122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24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58" name="Google Shape;558;p124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124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26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65" name="Google Shape;565;p126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126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28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72" name="Google Shape;572;p128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128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30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79" name="Google Shape;579;p130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Scout Law. As in the </a:t>
            </a:r>
            <a:r>
              <a:rPr b="1" i="1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Boy Scout Handbook, break out each word of the Scout Law</a:t>
            </a:r>
            <a:endParaRPr b="1" i="1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individually and discuss it together briefly—with a focus on applying it as a leader in the troop.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Remember, the Scout Law is for everyone. Before each point of the Scout Law, insert “A Scout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leader is.”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example: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A Scout leader is trustworthy . . 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A Scout leader is loyal . .</a:t>
            </a:r>
            <a:endParaRPr/>
          </a:p>
        </p:txBody>
      </p:sp>
      <p:sp>
        <p:nvSpPr>
          <p:cNvPr id="580" name="Google Shape;580;p130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132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86" name="Google Shape;586;p132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132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134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93" name="Google Shape;593;p134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134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136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00" name="Google Shape;600;p136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/>
              <a:t>Go through this slide, and then ask the group:</a:t>
            </a:r>
            <a:endParaRPr b="0" i="0" sz="1800" u="none" cap="none" strike="noStrik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Please think about how you can be a servant leader in your current role in the troop.</a:t>
            </a:r>
            <a:endParaRPr/>
          </a:p>
        </p:txBody>
      </p:sp>
      <p:sp>
        <p:nvSpPr>
          <p:cNvPr id="601" name="Google Shape;601;p136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138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07" name="Google Shape;607;p138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138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40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14" name="Google Shape;614;p140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140:notes"/>
          <p:cNvSpPr txBox="1"/>
          <p:nvPr>
            <p:ph idx="12" type="sldNum"/>
          </p:nvPr>
        </p:nvSpPr>
        <p:spPr>
          <a:xfrm>
            <a:off x="4008438" y="8912225"/>
            <a:ext cx="3067050" cy="4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25" lIns="94050" spcFirstLastPara="1" rIns="94050" wrap="square" tIns="47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142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1" name="Google Shape;621;p142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44:notes"/>
          <p:cNvSpPr/>
          <p:nvPr>
            <p:ph idx="2" type="sldImg"/>
          </p:nvPr>
        </p:nvSpPr>
        <p:spPr>
          <a:xfrm>
            <a:off x="1192213" y="703263"/>
            <a:ext cx="4692650" cy="35194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6" name="Google Shape;636;p144:notes"/>
          <p:cNvSpPr txBox="1"/>
          <p:nvPr>
            <p:ph idx="1" type="body"/>
          </p:nvPr>
        </p:nvSpPr>
        <p:spPr>
          <a:xfrm>
            <a:off x="708025" y="4457700"/>
            <a:ext cx="5661025" cy="422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25" lIns="94050" spcFirstLastPara="1" rIns="94050" wrap="square" tIns="47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 txBox="1"/>
          <p:nvPr>
            <p:ph type="ctrTitle"/>
          </p:nvPr>
        </p:nvSpPr>
        <p:spPr>
          <a:xfrm>
            <a:off x="539750" y="1701800"/>
            <a:ext cx="7920038" cy="1082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0" sz="4400" u="none" cap="none" strike="noStrik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88900" lvl="1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1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88900" lvl="2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1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88900" lvl="3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1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88900" lvl="4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1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8890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1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8890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1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8890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1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8890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1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2"/>
          <p:cNvSpPr txBox="1"/>
          <p:nvPr>
            <p:ph idx="1" type="subTitle"/>
          </p:nvPr>
        </p:nvSpPr>
        <p:spPr>
          <a:xfrm>
            <a:off x="539750" y="2852738"/>
            <a:ext cx="7920038" cy="720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48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None/>
              <a:defRPr b="1" i="1" sz="2400" u="none" cap="none" strike="noStrik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22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65100" lvl="2" marL="11430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15900" lvl="3" marL="16002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15900" lvl="4" marL="20574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15900" lvl="5" marL="25146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15900" lvl="6" marL="29718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15900" lvl="7" marL="34290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15900" lvl="8" marL="38862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2"/>
          <p:cNvSpPr/>
          <p:nvPr/>
        </p:nvSpPr>
        <p:spPr>
          <a:xfrm>
            <a:off x="152400" y="6489700"/>
            <a:ext cx="3048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2"/>
          <p:cNvSpPr/>
          <p:nvPr/>
        </p:nvSpPr>
        <p:spPr>
          <a:xfrm>
            <a:off x="5867400" y="4724400"/>
            <a:ext cx="3206262" cy="9366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-9525" y="4724400"/>
            <a:ext cx="6524625" cy="936625"/>
          </a:xfrm>
          <a:custGeom>
            <a:rect b="b" l="l" r="r" t="t"/>
            <a:pathLst>
              <a:path extrusionOk="0" h="637" w="4110">
                <a:moveTo>
                  <a:pt x="3" y="0"/>
                </a:moveTo>
                <a:lnTo>
                  <a:pt x="4110" y="1"/>
                </a:lnTo>
                <a:lnTo>
                  <a:pt x="3694" y="637"/>
                </a:lnTo>
                <a:lnTo>
                  <a:pt x="0" y="636"/>
                </a:lnTo>
                <a:lnTo>
                  <a:pt x="3" y="0"/>
                </a:lnTo>
                <a:close/>
              </a:path>
            </a:pathLst>
          </a:custGeom>
          <a:solidFill>
            <a:srgbClr val="00008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5" name="Google Shape;25;p2"/>
          <p:cNvCxnSpPr/>
          <p:nvPr/>
        </p:nvCxnSpPr>
        <p:spPr>
          <a:xfrm>
            <a:off x="0" y="4724400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4D4D4D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" name="Google Shape;26;p2"/>
          <p:cNvCxnSpPr/>
          <p:nvPr/>
        </p:nvCxnSpPr>
        <p:spPr>
          <a:xfrm>
            <a:off x="0" y="5661025"/>
            <a:ext cx="9180513" cy="0"/>
          </a:xfrm>
          <a:prstGeom prst="straightConnector1">
            <a:avLst/>
          </a:prstGeom>
          <a:noFill/>
          <a:ln cap="flat" cmpd="sng" w="9525">
            <a:solidFill>
              <a:srgbClr val="4D4D4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2"/>
          <p:cNvSpPr txBox="1"/>
          <p:nvPr/>
        </p:nvSpPr>
        <p:spPr>
          <a:xfrm>
            <a:off x="2933700" y="6681788"/>
            <a:ext cx="2389188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Confidential    |    Copyright © 2009 The TriZetto Group, Inc.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2"/>
          <p:cNvSpPr txBox="1"/>
          <p:nvPr/>
        </p:nvSpPr>
        <p:spPr>
          <a:xfrm>
            <a:off x="6477000" y="4724400"/>
            <a:ext cx="2667000" cy="9556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Boy Scouting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Youth Leadership Training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" name="Google Shape;2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8650" y="4149725"/>
            <a:ext cx="1279525" cy="127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0725" y="4149725"/>
            <a:ext cx="1133475" cy="128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1913" y="5084763"/>
            <a:ext cx="1189037" cy="1189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JECT" type="obj">
  <p:cSld name="OBJEC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L="4572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L="9144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L="13716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L="18288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3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●"/>
              <a:defRPr b="1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sz="4000" cap="small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 sz="2000"/>
            </a:lvl1pPr>
            <a:lvl2pPr indent="-2286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indent="-2286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00"/>
            </a:lvl3pPr>
            <a:lvl4pPr indent="-2286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4pPr>
            <a:lvl5pPr indent="-2286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5pPr>
            <a:lvl6pPr indent="-2286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6pPr>
            <a:lvl7pPr indent="-2286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7pPr>
            <a:lvl8pPr indent="-2286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8pPr>
            <a:lvl9pPr indent="-228600" lvl="8" marL="41148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_OBJECTS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755650" y="274638"/>
            <a:ext cx="6994525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L="4572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L="9144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L="13716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L="18288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457200" y="1341438"/>
            <a:ext cx="4038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560"/>
              </a:spcBef>
              <a:spcAft>
                <a:spcPts val="0"/>
              </a:spcAft>
              <a:buSzPts val="1400"/>
              <a:buChar char="●"/>
              <a:defRPr sz="28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648200" y="1341438"/>
            <a:ext cx="4038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560"/>
              </a:spcBef>
              <a:spcAft>
                <a:spcPts val="0"/>
              </a:spcAft>
              <a:buSzPts val="1400"/>
              <a:buChar char="●"/>
              <a:defRPr sz="28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_OBJECTS_WITH_TEXT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 b="1" sz="2400"/>
            </a:lvl1pPr>
            <a:lvl2pPr indent="-2286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1" sz="2000"/>
            </a:lvl2pPr>
            <a:lvl3pPr indent="-2286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1" sz="1800"/>
            </a:lvl3pPr>
            <a:lvl4pPr indent="-2286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1" sz="1600"/>
            </a:lvl4pPr>
            <a:lvl5pPr indent="-2286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1" sz="1600"/>
            </a:lvl5pPr>
            <a:lvl6pPr indent="-2286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1" sz="1600"/>
            </a:lvl6pPr>
            <a:lvl7pPr indent="-2286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1" sz="1600"/>
            </a:lvl7pPr>
            <a:lvl8pPr indent="-2286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1" sz="1600"/>
            </a:lvl8pPr>
            <a:lvl9pPr indent="-228600" lvl="8" marL="41148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560"/>
              </a:spcBef>
              <a:spcAft>
                <a:spcPts val="0"/>
              </a:spcAft>
              <a:buSzPts val="1400"/>
              <a:buChar char="●"/>
              <a:defRPr sz="2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9pPr>
          </a:lstStyle>
          <a:p/>
        </p:txBody>
      </p:sp>
      <p:sp>
        <p:nvSpPr>
          <p:cNvPr id="46" name="Google Shape;46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 b="1" sz="2400"/>
            </a:lvl1pPr>
            <a:lvl2pPr indent="-2286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1" sz="2000"/>
            </a:lvl2pPr>
            <a:lvl3pPr indent="-2286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1" sz="1800"/>
            </a:lvl3pPr>
            <a:lvl4pPr indent="-2286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1" sz="1600"/>
            </a:lvl4pPr>
            <a:lvl5pPr indent="-2286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1" sz="1600"/>
            </a:lvl5pPr>
            <a:lvl6pPr indent="-2286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1" sz="1600"/>
            </a:lvl6pPr>
            <a:lvl7pPr indent="-2286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1" sz="1600"/>
            </a:lvl7pPr>
            <a:lvl8pPr indent="-2286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1" sz="1600"/>
            </a:lvl8pPr>
            <a:lvl9pPr indent="-228600" lvl="8" marL="41148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b="1" sz="1600"/>
            </a:lvl9pPr>
          </a:lstStyle>
          <a:p/>
        </p:txBody>
      </p:sp>
      <p:sp>
        <p:nvSpPr>
          <p:cNvPr id="47" name="Google Shape;47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560"/>
              </a:spcBef>
              <a:spcAft>
                <a:spcPts val="0"/>
              </a:spcAft>
              <a:buSzPts val="1400"/>
              <a:buChar char="●"/>
              <a:defRPr sz="2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/>
          <p:nvPr>
            <p:ph type="title"/>
          </p:nvPr>
        </p:nvSpPr>
        <p:spPr>
          <a:xfrm>
            <a:off x="755650" y="274638"/>
            <a:ext cx="6994525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L="4572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L="9144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L="13716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L="18288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JECT_WITH_CAPTION_TEXT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560"/>
              </a:spcBef>
              <a:spcAft>
                <a:spcPts val="0"/>
              </a:spcAft>
              <a:buSzPts val="1400"/>
              <a:buChar char="●"/>
              <a:defRPr sz="32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8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/>
        </p:txBody>
      </p:sp>
      <p:sp>
        <p:nvSpPr>
          <p:cNvPr id="54" name="Google Shape;54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1pPr>
            <a:lvl2pPr indent="-2286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200"/>
            </a:lvl2pPr>
            <a:lvl3pPr indent="-2286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000"/>
            </a:lvl3pPr>
            <a:lvl4pPr indent="-2286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4pPr>
            <a:lvl5pPr indent="-2286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5pPr>
            <a:lvl6pPr indent="-2286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6pPr>
            <a:lvl7pPr indent="-2286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7pPr>
            <a:lvl8pPr indent="-2286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8pPr>
            <a:lvl9pPr indent="-228600" lvl="8" marL="41148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_WITH_CAPTION_TEXT" type="picTx">
  <p:cSld name="PICTURE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7" name="Google Shape;57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1pPr>
            <a:lvl2pPr indent="-2286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200"/>
            </a:lvl2pPr>
            <a:lvl3pPr indent="-2286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000"/>
            </a:lvl3pPr>
            <a:lvl4pPr indent="-2286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4pPr>
            <a:lvl5pPr indent="-2286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5pPr>
            <a:lvl6pPr indent="-2286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6pPr>
            <a:lvl7pPr indent="-2286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7pPr>
            <a:lvl8pPr indent="-2286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8pPr>
            <a:lvl9pPr indent="-228600" lvl="8" marL="41148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_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/>
          <p:nvPr>
            <p:ph type="title"/>
          </p:nvPr>
        </p:nvSpPr>
        <p:spPr>
          <a:xfrm>
            <a:off x="755650" y="274638"/>
            <a:ext cx="6994525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L="4572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L="9144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L="13716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L="18288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 rot="5400000">
            <a:off x="2267744" y="-469106"/>
            <a:ext cx="460851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●"/>
              <a:defRPr b="1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_TITLE_AND_VERTICAL_TEXT" type="vertTitleAndTx">
  <p:cSld name="VERTICAL_TITLE_AND_VERTICAL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 rot="5400000">
            <a:off x="4820444" y="2083594"/>
            <a:ext cx="5675312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L="4572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L="9144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L="13716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L="18288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1" sz="32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2"/>
          <p:cNvSpPr txBox="1"/>
          <p:nvPr>
            <p:ph idx="1" type="body"/>
          </p:nvPr>
        </p:nvSpPr>
        <p:spPr>
          <a:xfrm rot="5400000">
            <a:off x="629444" y="102394"/>
            <a:ext cx="5675312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●"/>
              <a:defRPr b="1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4.png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755650" y="274638"/>
            <a:ext cx="6994525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1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88900" lvl="1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1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88900" lvl="2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1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88900" lvl="3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1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88900" lvl="4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1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8890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1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8890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i="1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8890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i="1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8890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i="1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●"/>
              <a:def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400"/>
              <a:buFont typeface="Arial"/>
              <a:buChar char="■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/>
          <p:nvPr/>
        </p:nvSpPr>
        <p:spPr>
          <a:xfrm>
            <a:off x="-9525" y="217488"/>
            <a:ext cx="9180513" cy="541337"/>
          </a:xfrm>
          <a:custGeom>
            <a:rect b="b" l="l" r="r" t="t"/>
            <a:pathLst>
              <a:path extrusionOk="0" h="341" w="5783">
                <a:moveTo>
                  <a:pt x="5783" y="0"/>
                </a:moveTo>
                <a:lnTo>
                  <a:pt x="514" y="5"/>
                </a:lnTo>
                <a:lnTo>
                  <a:pt x="270" y="341"/>
                </a:lnTo>
                <a:lnTo>
                  <a:pt x="0" y="339"/>
                </a:lnTo>
              </a:path>
            </a:pathLst>
          </a:custGeom>
          <a:noFill/>
          <a:ln cap="flat" cmpd="sng" w="19050">
            <a:solidFill>
              <a:srgbClr val="F5802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1"/>
          <p:cNvSpPr/>
          <p:nvPr/>
        </p:nvSpPr>
        <p:spPr>
          <a:xfrm>
            <a:off x="152400" y="6534150"/>
            <a:ext cx="3048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0" y="6276975"/>
            <a:ext cx="7380288" cy="361950"/>
          </a:xfrm>
          <a:custGeom>
            <a:rect b="b" l="l" r="r" t="t"/>
            <a:pathLst>
              <a:path extrusionOk="0" h="300" w="5760">
                <a:moveTo>
                  <a:pt x="0" y="300"/>
                </a:moveTo>
                <a:lnTo>
                  <a:pt x="4458" y="294"/>
                </a:lnTo>
                <a:lnTo>
                  <a:pt x="4746" y="0"/>
                </a:lnTo>
                <a:lnTo>
                  <a:pt x="5760" y="0"/>
                </a:lnTo>
              </a:path>
            </a:pathLst>
          </a:custGeom>
          <a:noFill/>
          <a:ln cap="flat" cmpd="sng" w="19050">
            <a:solidFill>
              <a:srgbClr val="F5802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1"/>
          <p:cNvSpPr/>
          <p:nvPr/>
        </p:nvSpPr>
        <p:spPr>
          <a:xfrm>
            <a:off x="6172200" y="6019800"/>
            <a:ext cx="2755900" cy="19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" name="Google Shape;16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76963" y="5826125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85025" y="5824538"/>
            <a:ext cx="795338" cy="91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1650" y="5826125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4"/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8.gif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0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2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1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381000" y="762000"/>
            <a:ext cx="4191000" cy="22367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Introduction to Leadership Skills for Troops</a:t>
            </a:r>
            <a:endParaRPr b="1" i="0" sz="4400" u="none" cap="none" strike="noStrike">
              <a:solidFill>
                <a:srgbClr val="1C1C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0"/>
            <a:ext cx="4572000" cy="46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>
            <p:ph idx="1" type="subTitle"/>
          </p:nvPr>
        </p:nvSpPr>
        <p:spPr>
          <a:xfrm>
            <a:off x="539750" y="2852738"/>
            <a:ext cx="7920038" cy="720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Today’s Agenda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>
            <a:off x="457200" y="1295400"/>
            <a:ext cx="8229600" cy="4654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3550" lvl="0" marL="46355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Module One—Troop Organization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includes a description of each leadership position in the troop, including roles and responsibilities, troop organization, and introductions to vision and servant leadership. </a:t>
            </a:r>
            <a:r>
              <a:rPr b="0" i="1" lang="en-US" sz="2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(About an hour…)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63550" lvl="0" marL="4635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Module Two—Tools of the Trade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covers some core skill sets to help the Scout lead, including communicating, planning, and teaching. </a:t>
            </a:r>
            <a:r>
              <a:rPr b="0" i="1" lang="en-US" sz="2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(About an hour and a half…)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63550" lvl="0" marL="4635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Module Three—Leadership and Teamwork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incorporates additional leadership tools for the Scout, including discussions of teams and team characteristics, the stages of team development and leadership, inclusion/using your team, ethics and values of a leader, and a more in-depth review of vision. </a:t>
            </a:r>
            <a:r>
              <a:rPr b="0" i="1" lang="en-US" sz="2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(About an hour…)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93700" lvl="0" marL="463550" marR="0" rtl="0" algn="l">
              <a:spcBef>
                <a:spcPts val="400"/>
              </a:spcBef>
              <a:spcAft>
                <a:spcPts val="360"/>
              </a:spcAft>
              <a:buClr>
                <a:srgbClr val="F58025"/>
              </a:buClr>
              <a:buSzPts val="11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Introduction to this Course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5"/>
          <p:cNvSpPr txBox="1"/>
          <p:nvPr>
            <p:ph idx="1" type="body"/>
          </p:nvPr>
        </p:nvSpPr>
        <p:spPr>
          <a:xfrm>
            <a:off x="457200" y="1341438"/>
            <a:ext cx="8229600" cy="2239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Leadership in Boy Scouting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Leadership is a vital part of the Scouting program. 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Opportunities to develop leadership skills are a key part of Scouting – </a:t>
            </a:r>
            <a:r>
              <a:rPr b="0" i="1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every bit as important as rank!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activities of youth leaders…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3050" lvl="0" marL="342900" marR="0" rtl="0" algn="l"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5"/>
          <p:cNvSpPr txBox="1"/>
          <p:nvPr/>
        </p:nvSpPr>
        <p:spPr>
          <a:xfrm>
            <a:off x="1143000" y="3581400"/>
            <a:ext cx="34290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Char char="●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Organizing the troop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Char char="●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Planning and organizing activities and meetings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Char char="●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Assigning duties to others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Char char="●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Planning menus and figuring out food costs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Char char="●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Encouraging advancement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Char char="●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Guiding a troop’s involvement in problem-solving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4648200" y="3581400"/>
            <a:ext cx="40386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Char char="●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Teaching outdoor, sports, or craft skills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Char char="●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Ensuring the troop’s safety during meetings and outings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Char char="●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Handling the troop’s finances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Char char="●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Helping other Boy Scouts make the most of their own leadership opportunities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Char char="●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Encouraging participation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Youth Training Continuum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2" name="Google Shape;92;p16"/>
          <p:cNvGrpSpPr/>
          <p:nvPr/>
        </p:nvGrpSpPr>
        <p:grpSpPr>
          <a:xfrm>
            <a:off x="1066800" y="1752600"/>
            <a:ext cx="7010400" cy="4343400"/>
            <a:chOff x="1066800" y="1447800"/>
            <a:chExt cx="7010400" cy="4343400"/>
          </a:xfrm>
        </p:grpSpPr>
        <p:sp>
          <p:nvSpPr>
            <p:cNvPr id="93" name="Google Shape;93;p16"/>
            <p:cNvSpPr/>
            <p:nvPr/>
          </p:nvSpPr>
          <p:spPr>
            <a:xfrm>
              <a:off x="1066800" y="1447800"/>
              <a:ext cx="1676400" cy="1676400"/>
            </a:xfrm>
            <a:prstGeom prst="ellipse">
              <a:avLst/>
            </a:prstGeom>
            <a:gradFill>
              <a:gsLst>
                <a:gs pos="0">
                  <a:srgbClr val="6464FE"/>
                </a:gs>
                <a:gs pos="35000">
                  <a:srgbClr val="8C8CFE"/>
                </a:gs>
                <a:gs pos="100000">
                  <a:srgbClr val="CECEFF"/>
                </a:gs>
              </a:gsLst>
              <a:lin ang="16200000" scaled="0"/>
            </a:gradFill>
            <a:ln cap="flat" cmpd="sng" w="9525">
              <a:solidFill>
                <a:srgbClr val="2D2D9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ILST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16"/>
            <p:cNvSpPr/>
            <p:nvPr/>
          </p:nvSpPr>
          <p:spPr>
            <a:xfrm>
              <a:off x="2819400" y="1905000"/>
              <a:ext cx="838200" cy="685800"/>
            </a:xfrm>
            <a:prstGeom prst="rightArrow">
              <a:avLst>
                <a:gd fmla="val 50000" name="adj1"/>
                <a:gd fmla="val 50000" name="adj2"/>
              </a:avLst>
            </a:prstGeom>
            <a:gradFill>
              <a:gsLst>
                <a:gs pos="0">
                  <a:srgbClr val="6464FE"/>
                </a:gs>
                <a:gs pos="35000">
                  <a:srgbClr val="8C8CFE"/>
                </a:gs>
                <a:gs pos="100000">
                  <a:srgbClr val="CECEFF"/>
                </a:gs>
              </a:gsLst>
              <a:lin ang="16200000" scaled="0"/>
            </a:gradFill>
            <a:ln cap="flat" cmpd="sng" w="9525">
              <a:solidFill>
                <a:srgbClr val="2D2D9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6"/>
            <p:cNvSpPr/>
            <p:nvPr/>
          </p:nvSpPr>
          <p:spPr>
            <a:xfrm>
              <a:off x="3733800" y="1447800"/>
              <a:ext cx="1676400" cy="1676400"/>
            </a:xfrm>
            <a:prstGeom prst="ellipse">
              <a:avLst/>
            </a:prstGeom>
            <a:gradFill>
              <a:gsLst>
                <a:gs pos="0">
                  <a:srgbClr val="6464FE"/>
                </a:gs>
                <a:gs pos="35000">
                  <a:srgbClr val="8C8CFE"/>
                </a:gs>
                <a:gs pos="100000">
                  <a:srgbClr val="CECEFF"/>
                </a:gs>
              </a:gsLst>
              <a:lin ang="16200000" scaled="0"/>
            </a:gradFill>
            <a:ln cap="flat" cmpd="sng" w="9525">
              <a:solidFill>
                <a:srgbClr val="2D2D9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36575" spcFirstLastPara="1" rIns="3657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NLYT</a:t>
              </a:r>
              <a:br>
                <a:rPr b="1" i="0" lang="en-US" sz="2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16"/>
            <p:cNvSpPr/>
            <p:nvPr/>
          </p:nvSpPr>
          <p:spPr>
            <a:xfrm>
              <a:off x="5486400" y="1905000"/>
              <a:ext cx="838200" cy="685800"/>
            </a:xfrm>
            <a:prstGeom prst="rightArrow">
              <a:avLst>
                <a:gd fmla="val 50000" name="adj1"/>
                <a:gd fmla="val 50000" name="adj2"/>
              </a:avLst>
            </a:prstGeom>
            <a:gradFill>
              <a:gsLst>
                <a:gs pos="0">
                  <a:srgbClr val="6464FE"/>
                </a:gs>
                <a:gs pos="35000">
                  <a:srgbClr val="8C8CFE"/>
                </a:gs>
                <a:gs pos="100000">
                  <a:srgbClr val="CECEFF"/>
                </a:gs>
              </a:gsLst>
              <a:lin ang="16200000" scaled="0"/>
            </a:gradFill>
            <a:ln cap="flat" cmpd="sng" w="9525">
              <a:solidFill>
                <a:srgbClr val="2D2D9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6"/>
            <p:cNvSpPr/>
            <p:nvPr/>
          </p:nvSpPr>
          <p:spPr>
            <a:xfrm>
              <a:off x="6400800" y="1447800"/>
              <a:ext cx="1676400" cy="1676400"/>
            </a:xfrm>
            <a:prstGeom prst="ellipse">
              <a:avLst/>
            </a:prstGeom>
            <a:gradFill>
              <a:gsLst>
                <a:gs pos="0">
                  <a:srgbClr val="6464FE"/>
                </a:gs>
                <a:gs pos="35000">
                  <a:srgbClr val="8C8CFE"/>
                </a:gs>
                <a:gs pos="100000">
                  <a:srgbClr val="CECEFF"/>
                </a:gs>
              </a:gsLst>
              <a:lin ang="16200000" scaled="0"/>
            </a:gradFill>
            <a:ln cap="flat" cmpd="sng" w="9525">
              <a:solidFill>
                <a:srgbClr val="2D2D9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27425" spcFirstLastPara="1" rIns="27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NAYLE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16"/>
            <p:cNvSpPr/>
            <p:nvPr/>
          </p:nvSpPr>
          <p:spPr>
            <a:xfrm>
              <a:off x="3733800" y="4114800"/>
              <a:ext cx="1676400" cy="1676400"/>
            </a:xfrm>
            <a:prstGeom prst="ellipse">
              <a:avLst/>
            </a:prstGeom>
            <a:gradFill>
              <a:gsLst>
                <a:gs pos="0">
                  <a:srgbClr val="6464FE"/>
                </a:gs>
                <a:gs pos="35000">
                  <a:srgbClr val="8C8CFE"/>
                </a:gs>
                <a:gs pos="100000">
                  <a:srgbClr val="CECEFF"/>
                </a:gs>
              </a:gsLst>
              <a:lin ang="16200000" scaled="0"/>
            </a:gradFill>
            <a:ln cap="flat" cmpd="sng" w="9525">
              <a:solidFill>
                <a:srgbClr val="2D2D9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27425" spcFirstLastPara="1" rIns="27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KODIAK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6"/>
            <p:cNvSpPr/>
            <p:nvPr/>
          </p:nvSpPr>
          <p:spPr>
            <a:xfrm flipH="1" rot="-2671516">
              <a:off x="5033374" y="3375630"/>
              <a:ext cx="1804811" cy="533400"/>
            </a:xfrm>
            <a:prstGeom prst="stripedRightArrow">
              <a:avLst>
                <a:gd fmla="val 50000" name="adj1"/>
                <a:gd fmla="val 50000" name="adj2"/>
              </a:avLst>
            </a:prstGeom>
            <a:gradFill>
              <a:gsLst>
                <a:gs pos="0">
                  <a:srgbClr val="6464FE"/>
                </a:gs>
                <a:gs pos="35000">
                  <a:srgbClr val="8C8CFE"/>
                </a:gs>
                <a:gs pos="100000">
                  <a:srgbClr val="CECEFF"/>
                </a:gs>
              </a:gsLst>
              <a:lin ang="16200000" scaled="0"/>
            </a:gradFill>
            <a:ln cap="flat" cmpd="sng" w="9525">
              <a:solidFill>
                <a:srgbClr val="2D2D9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Enables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16"/>
            <p:cNvSpPr/>
            <p:nvPr/>
          </p:nvSpPr>
          <p:spPr>
            <a:xfrm flipH="1" rot="-5400000">
              <a:off x="4158990" y="3346711"/>
              <a:ext cx="826020" cy="533400"/>
            </a:xfrm>
            <a:prstGeom prst="stripedRightArrow">
              <a:avLst>
                <a:gd fmla="val 50000" name="adj1"/>
                <a:gd fmla="val 50000" name="adj2"/>
              </a:avLst>
            </a:prstGeom>
            <a:gradFill>
              <a:gsLst>
                <a:gs pos="0">
                  <a:srgbClr val="6464FE"/>
                </a:gs>
                <a:gs pos="35000">
                  <a:srgbClr val="8C8CFE"/>
                </a:gs>
                <a:gs pos="100000">
                  <a:srgbClr val="CECEFF"/>
                </a:gs>
              </a:gsLst>
              <a:lin ang="16200000" scaled="0"/>
            </a:gradFill>
            <a:ln cap="flat" cmpd="sng" w="9525">
              <a:solidFill>
                <a:srgbClr val="2D2D9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Enables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6"/>
            <p:cNvSpPr/>
            <p:nvPr/>
          </p:nvSpPr>
          <p:spPr>
            <a:xfrm rot="2671516">
              <a:off x="2213974" y="3375630"/>
              <a:ext cx="1804811" cy="533400"/>
            </a:xfrm>
            <a:prstGeom prst="stripedRightArrow">
              <a:avLst>
                <a:gd fmla="val 50000" name="adj1"/>
                <a:gd fmla="val 50000" name="adj2"/>
              </a:avLst>
            </a:prstGeom>
            <a:gradFill>
              <a:gsLst>
                <a:gs pos="0">
                  <a:srgbClr val="6464FE"/>
                </a:gs>
                <a:gs pos="35000">
                  <a:srgbClr val="8C8CFE"/>
                </a:gs>
                <a:gs pos="100000">
                  <a:srgbClr val="CECEFF"/>
                </a:gs>
              </a:gsLst>
              <a:lin ang="16200000" scaled="0"/>
            </a:gradFill>
            <a:ln cap="flat" cmpd="sng" w="9525">
              <a:solidFill>
                <a:srgbClr val="2D2D9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Enables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2" name="Google Shape;102;p16"/>
          <p:cNvSpPr txBox="1"/>
          <p:nvPr/>
        </p:nvSpPr>
        <p:spPr>
          <a:xfrm>
            <a:off x="838200" y="1115199"/>
            <a:ext cx="19812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Taught at the</a:t>
            </a:r>
            <a:br>
              <a:rPr b="0" i="0" lang="en-US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Unit Level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6"/>
          <p:cNvSpPr txBox="1"/>
          <p:nvPr/>
        </p:nvSpPr>
        <p:spPr>
          <a:xfrm>
            <a:off x="3581400" y="1115199"/>
            <a:ext cx="19812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Taught at the</a:t>
            </a:r>
            <a:br>
              <a:rPr b="0" i="0" lang="en-US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Council Level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6"/>
          <p:cNvSpPr txBox="1"/>
          <p:nvPr/>
        </p:nvSpPr>
        <p:spPr>
          <a:xfrm>
            <a:off x="6172200" y="838200"/>
            <a:ext cx="21336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Taught at the</a:t>
            </a:r>
            <a:br>
              <a:rPr b="0" i="0" lang="en-US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Regional/National Level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381000" y="4800600"/>
            <a:ext cx="32004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Kodiak is an adventure – </a:t>
            </a:r>
            <a:br>
              <a:rPr b="0" i="0" lang="en-US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to push your boundaries and apply your leadership skills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Module One – Unit Organization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7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Module Overview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Introduction to the Course - 5 minutes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Introduction to Vision - 5 to 10 minutes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Troop Organization - 20 to 35 minutes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Team-Based Troop - 25 to 30 minutes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Introduction to Servant Leadership - 5 to 10 minutes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Introduction to the Course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8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purpose of this course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Where ILST fits into Scouting’s Youth Training Continuum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ILST to NYLT to NAYLE</a:t>
            </a:r>
            <a:b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Course logistics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Food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Restrooms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Breaks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Phone calls and cell phone/texting etiquette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0" name="Google Shape;120;p18"/>
          <p:cNvGrpSpPr/>
          <p:nvPr/>
        </p:nvGrpSpPr>
        <p:grpSpPr>
          <a:xfrm>
            <a:off x="5029200" y="2438400"/>
            <a:ext cx="3566695" cy="2209800"/>
            <a:chOff x="1066800" y="1447800"/>
            <a:chExt cx="7010400" cy="4343400"/>
          </a:xfrm>
        </p:grpSpPr>
        <p:sp>
          <p:nvSpPr>
            <p:cNvPr id="121" name="Google Shape;121;p18"/>
            <p:cNvSpPr/>
            <p:nvPr/>
          </p:nvSpPr>
          <p:spPr>
            <a:xfrm>
              <a:off x="1066800" y="1447800"/>
              <a:ext cx="1676400" cy="1676400"/>
            </a:xfrm>
            <a:prstGeom prst="ellipse">
              <a:avLst/>
            </a:prstGeom>
            <a:gradFill>
              <a:gsLst>
                <a:gs pos="0">
                  <a:srgbClr val="6464FE"/>
                </a:gs>
                <a:gs pos="35000">
                  <a:srgbClr val="8C8CFE"/>
                </a:gs>
                <a:gs pos="100000">
                  <a:srgbClr val="CECEFF"/>
                </a:gs>
              </a:gsLst>
              <a:lin ang="16200000" scaled="0"/>
            </a:gradFill>
            <a:ln cap="flat" cmpd="sng" w="9525">
              <a:solidFill>
                <a:srgbClr val="2D2D9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ILST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18"/>
            <p:cNvSpPr/>
            <p:nvPr/>
          </p:nvSpPr>
          <p:spPr>
            <a:xfrm>
              <a:off x="2819400" y="1905000"/>
              <a:ext cx="838200" cy="685800"/>
            </a:xfrm>
            <a:prstGeom prst="rightArrow">
              <a:avLst>
                <a:gd fmla="val 50000" name="adj1"/>
                <a:gd fmla="val 50000" name="adj2"/>
              </a:avLst>
            </a:prstGeom>
            <a:gradFill>
              <a:gsLst>
                <a:gs pos="0">
                  <a:srgbClr val="6464FE"/>
                </a:gs>
                <a:gs pos="35000">
                  <a:srgbClr val="8C8CFE"/>
                </a:gs>
                <a:gs pos="100000">
                  <a:srgbClr val="CECEFF"/>
                </a:gs>
              </a:gsLst>
              <a:lin ang="16200000" scaled="0"/>
            </a:gradFill>
            <a:ln cap="flat" cmpd="sng" w="9525">
              <a:solidFill>
                <a:srgbClr val="2D2D9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8"/>
            <p:cNvSpPr/>
            <p:nvPr/>
          </p:nvSpPr>
          <p:spPr>
            <a:xfrm>
              <a:off x="3733800" y="1447800"/>
              <a:ext cx="1676400" cy="1676400"/>
            </a:xfrm>
            <a:prstGeom prst="ellipse">
              <a:avLst/>
            </a:prstGeom>
            <a:gradFill>
              <a:gsLst>
                <a:gs pos="0">
                  <a:srgbClr val="6464FE"/>
                </a:gs>
                <a:gs pos="35000">
                  <a:srgbClr val="8C8CFE"/>
                </a:gs>
                <a:gs pos="100000">
                  <a:srgbClr val="CECEFF"/>
                </a:gs>
              </a:gsLst>
              <a:lin ang="16200000" scaled="0"/>
            </a:gradFill>
            <a:ln cap="flat" cmpd="sng" w="9525">
              <a:solidFill>
                <a:srgbClr val="2D2D9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36575" spcFirstLastPara="1" rIns="3657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NLYT</a:t>
              </a:r>
              <a:b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(Big Horn)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8"/>
            <p:cNvSpPr/>
            <p:nvPr/>
          </p:nvSpPr>
          <p:spPr>
            <a:xfrm>
              <a:off x="5486400" y="1905000"/>
              <a:ext cx="838200" cy="685800"/>
            </a:xfrm>
            <a:prstGeom prst="rightArrow">
              <a:avLst>
                <a:gd fmla="val 50000" name="adj1"/>
                <a:gd fmla="val 50000" name="adj2"/>
              </a:avLst>
            </a:prstGeom>
            <a:gradFill>
              <a:gsLst>
                <a:gs pos="0">
                  <a:srgbClr val="6464FE"/>
                </a:gs>
                <a:gs pos="35000">
                  <a:srgbClr val="8C8CFE"/>
                </a:gs>
                <a:gs pos="100000">
                  <a:srgbClr val="CECEFF"/>
                </a:gs>
              </a:gsLst>
              <a:lin ang="16200000" scaled="0"/>
            </a:gradFill>
            <a:ln cap="flat" cmpd="sng" w="9525">
              <a:solidFill>
                <a:srgbClr val="2D2D9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8"/>
            <p:cNvSpPr/>
            <p:nvPr/>
          </p:nvSpPr>
          <p:spPr>
            <a:xfrm>
              <a:off x="6400800" y="1447800"/>
              <a:ext cx="1676400" cy="1676400"/>
            </a:xfrm>
            <a:prstGeom prst="ellipse">
              <a:avLst/>
            </a:prstGeom>
            <a:gradFill>
              <a:gsLst>
                <a:gs pos="0">
                  <a:srgbClr val="6464FE"/>
                </a:gs>
                <a:gs pos="35000">
                  <a:srgbClr val="8C8CFE"/>
                </a:gs>
                <a:gs pos="100000">
                  <a:srgbClr val="CECEFF"/>
                </a:gs>
              </a:gsLst>
              <a:lin ang="16200000" scaled="0"/>
            </a:gradFill>
            <a:ln cap="flat" cmpd="sng" w="9525">
              <a:solidFill>
                <a:srgbClr val="2D2D9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27425" spcFirstLastPara="1" rIns="27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NAYLE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18"/>
            <p:cNvSpPr/>
            <p:nvPr/>
          </p:nvSpPr>
          <p:spPr>
            <a:xfrm>
              <a:off x="3733800" y="4114800"/>
              <a:ext cx="1676400" cy="1676400"/>
            </a:xfrm>
            <a:prstGeom prst="ellipse">
              <a:avLst/>
            </a:prstGeom>
            <a:gradFill>
              <a:gsLst>
                <a:gs pos="0">
                  <a:srgbClr val="6464FE"/>
                </a:gs>
                <a:gs pos="35000">
                  <a:srgbClr val="8C8CFE"/>
                </a:gs>
                <a:gs pos="100000">
                  <a:srgbClr val="CECEFF"/>
                </a:gs>
              </a:gsLst>
              <a:lin ang="16200000" scaled="0"/>
            </a:gradFill>
            <a:ln cap="flat" cmpd="sng" w="9525">
              <a:solidFill>
                <a:srgbClr val="2D2D9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0" spcFirstLastPara="1" rIns="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KODIAK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18"/>
            <p:cNvSpPr/>
            <p:nvPr/>
          </p:nvSpPr>
          <p:spPr>
            <a:xfrm flipH="1" rot="-2671516">
              <a:off x="5033374" y="3375630"/>
              <a:ext cx="1804811" cy="533400"/>
            </a:xfrm>
            <a:prstGeom prst="stripedRightArrow">
              <a:avLst>
                <a:gd fmla="val 50000" name="adj1"/>
                <a:gd fmla="val 50000" name="adj2"/>
              </a:avLst>
            </a:prstGeom>
            <a:gradFill>
              <a:gsLst>
                <a:gs pos="0">
                  <a:srgbClr val="6464FE"/>
                </a:gs>
                <a:gs pos="35000">
                  <a:srgbClr val="8C8CFE"/>
                </a:gs>
                <a:gs pos="100000">
                  <a:srgbClr val="CECEFF"/>
                </a:gs>
              </a:gsLst>
              <a:lin ang="16200000" scaled="0"/>
            </a:gradFill>
            <a:ln cap="flat" cmpd="sng" w="9525">
              <a:solidFill>
                <a:srgbClr val="2D2D9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Enables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8"/>
            <p:cNvSpPr/>
            <p:nvPr/>
          </p:nvSpPr>
          <p:spPr>
            <a:xfrm flipH="1" rot="-5400000">
              <a:off x="4158990" y="3346711"/>
              <a:ext cx="826020" cy="533400"/>
            </a:xfrm>
            <a:prstGeom prst="stripedRightArrow">
              <a:avLst>
                <a:gd fmla="val 50000" name="adj1"/>
                <a:gd fmla="val 50000" name="adj2"/>
              </a:avLst>
            </a:prstGeom>
            <a:gradFill>
              <a:gsLst>
                <a:gs pos="0">
                  <a:srgbClr val="6464FE"/>
                </a:gs>
                <a:gs pos="35000">
                  <a:srgbClr val="8C8CFE"/>
                </a:gs>
                <a:gs pos="100000">
                  <a:srgbClr val="CECEFF"/>
                </a:gs>
              </a:gsLst>
              <a:lin ang="16200000" scaled="0"/>
            </a:gradFill>
            <a:ln cap="flat" cmpd="sng" w="9525">
              <a:solidFill>
                <a:srgbClr val="2D2D9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8"/>
            <p:cNvSpPr/>
            <p:nvPr/>
          </p:nvSpPr>
          <p:spPr>
            <a:xfrm rot="2671516">
              <a:off x="2213974" y="3375630"/>
              <a:ext cx="1804811" cy="533400"/>
            </a:xfrm>
            <a:prstGeom prst="stripedRightArrow">
              <a:avLst>
                <a:gd fmla="val 50000" name="adj1"/>
                <a:gd fmla="val 50000" name="adj2"/>
              </a:avLst>
            </a:prstGeom>
            <a:gradFill>
              <a:gsLst>
                <a:gs pos="0">
                  <a:srgbClr val="6464FE"/>
                </a:gs>
                <a:gs pos="35000">
                  <a:srgbClr val="8C8CFE"/>
                </a:gs>
                <a:gs pos="100000">
                  <a:srgbClr val="CECEFF"/>
                </a:gs>
              </a:gsLst>
              <a:lin ang="16200000" scaled="0"/>
            </a:gradFill>
            <a:ln cap="flat" cmpd="sng" w="9525">
              <a:solidFill>
                <a:srgbClr val="2D2D9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Enables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Introduction to Vision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9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VISION is what future success looks like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3050" lvl="0" marL="342900" marR="0" rtl="0" algn="l"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Critical to success in any role or project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3050" lvl="0" marL="342900" marR="0" rtl="0" algn="l"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Developed and shared by all members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3050" lvl="0" marL="342900" marR="0" rtl="0" algn="l"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Share and discuss the vision of the Senior Patrol Leader (SPL) and Scoutmaster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2" name="Google Shape;142;p20"/>
          <p:cNvCxnSpPr/>
          <p:nvPr/>
        </p:nvCxnSpPr>
        <p:spPr>
          <a:xfrm>
            <a:off x="596900" y="5900738"/>
            <a:ext cx="23813" cy="123825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3" name="Google Shape;143;p20"/>
          <p:cNvSpPr/>
          <p:nvPr/>
        </p:nvSpPr>
        <p:spPr>
          <a:xfrm>
            <a:off x="1562100" y="6324600"/>
            <a:ext cx="11049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0"/>
          <p:cNvSpPr/>
          <p:nvPr/>
        </p:nvSpPr>
        <p:spPr>
          <a:xfrm>
            <a:off x="4991100" y="6324600"/>
            <a:ext cx="11049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0"/>
          <p:cNvSpPr txBox="1"/>
          <p:nvPr/>
        </p:nvSpPr>
        <p:spPr>
          <a:xfrm>
            <a:off x="5067300" y="314325"/>
            <a:ext cx="1104900" cy="44767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Scoutmaster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0"/>
          <p:cNvSpPr txBox="1"/>
          <p:nvPr/>
        </p:nvSpPr>
        <p:spPr>
          <a:xfrm>
            <a:off x="3848100" y="1152525"/>
            <a:ext cx="1028700" cy="67627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Junior Assistant Scoutmaster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0"/>
          <p:cNvSpPr txBox="1"/>
          <p:nvPr/>
        </p:nvSpPr>
        <p:spPr>
          <a:xfrm>
            <a:off x="1828800" y="1143000"/>
            <a:ext cx="1104900" cy="609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Assistant Scoutmaster New Scout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0"/>
          <p:cNvSpPr txBox="1"/>
          <p:nvPr/>
        </p:nvSpPr>
        <p:spPr>
          <a:xfrm>
            <a:off x="7848600" y="1219200"/>
            <a:ext cx="1066800" cy="609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Assistant Scoutmaster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0"/>
          <p:cNvSpPr txBox="1"/>
          <p:nvPr/>
        </p:nvSpPr>
        <p:spPr>
          <a:xfrm>
            <a:off x="5029200" y="2057400"/>
            <a:ext cx="1065213" cy="533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Senior Patrol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Leader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0"/>
          <p:cNvSpPr txBox="1"/>
          <p:nvPr/>
        </p:nvSpPr>
        <p:spPr>
          <a:xfrm>
            <a:off x="3581400" y="2057400"/>
            <a:ext cx="1066800" cy="685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Assistant Senior Patrol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Leader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0"/>
          <p:cNvSpPr txBox="1"/>
          <p:nvPr/>
        </p:nvSpPr>
        <p:spPr>
          <a:xfrm>
            <a:off x="4168775" y="3354388"/>
            <a:ext cx="1089025" cy="455612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Patrol Leader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0"/>
          <p:cNvSpPr txBox="1"/>
          <p:nvPr/>
        </p:nvSpPr>
        <p:spPr>
          <a:xfrm>
            <a:off x="5464175" y="3354388"/>
            <a:ext cx="1089025" cy="455612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Patrol Leader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0"/>
          <p:cNvSpPr txBox="1"/>
          <p:nvPr/>
        </p:nvSpPr>
        <p:spPr>
          <a:xfrm>
            <a:off x="6699250" y="3354388"/>
            <a:ext cx="1089025" cy="455612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Patrol Leader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0"/>
          <p:cNvSpPr txBox="1"/>
          <p:nvPr/>
        </p:nvSpPr>
        <p:spPr>
          <a:xfrm>
            <a:off x="6699250" y="4267200"/>
            <a:ext cx="1089025" cy="53022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Assistant Patrol Leader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0"/>
          <p:cNvSpPr txBox="1"/>
          <p:nvPr/>
        </p:nvSpPr>
        <p:spPr>
          <a:xfrm>
            <a:off x="4168775" y="4267200"/>
            <a:ext cx="1089025" cy="53022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Assistant Patrol Leader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0"/>
          <p:cNvSpPr txBox="1"/>
          <p:nvPr/>
        </p:nvSpPr>
        <p:spPr>
          <a:xfrm>
            <a:off x="5464175" y="4267200"/>
            <a:ext cx="1089025" cy="53022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Assistant Patrol Leader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0"/>
          <p:cNvSpPr txBox="1"/>
          <p:nvPr/>
        </p:nvSpPr>
        <p:spPr>
          <a:xfrm>
            <a:off x="8150225" y="6172200"/>
            <a:ext cx="993775" cy="4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Chaplain's Aide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0"/>
          <p:cNvSpPr txBox="1"/>
          <p:nvPr/>
        </p:nvSpPr>
        <p:spPr>
          <a:xfrm>
            <a:off x="3765550" y="6172200"/>
            <a:ext cx="1111250" cy="4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Quartermaster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0"/>
          <p:cNvSpPr txBox="1"/>
          <p:nvPr/>
        </p:nvSpPr>
        <p:spPr>
          <a:xfrm>
            <a:off x="7086600" y="6172200"/>
            <a:ext cx="914400" cy="4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Historian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0"/>
          <p:cNvSpPr txBox="1"/>
          <p:nvPr/>
        </p:nvSpPr>
        <p:spPr>
          <a:xfrm>
            <a:off x="5029200" y="6172200"/>
            <a:ext cx="803275" cy="4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Scribe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0"/>
          <p:cNvSpPr txBox="1"/>
          <p:nvPr/>
        </p:nvSpPr>
        <p:spPr>
          <a:xfrm>
            <a:off x="6019800" y="6172200"/>
            <a:ext cx="882650" cy="4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Librarian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0"/>
          <p:cNvSpPr txBox="1"/>
          <p:nvPr/>
        </p:nvSpPr>
        <p:spPr>
          <a:xfrm>
            <a:off x="1485900" y="6172200"/>
            <a:ext cx="1104900" cy="4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OA Troop Representative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0"/>
          <p:cNvSpPr txBox="1"/>
          <p:nvPr/>
        </p:nvSpPr>
        <p:spPr>
          <a:xfrm>
            <a:off x="2763838" y="6172200"/>
            <a:ext cx="817562" cy="4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Instructor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0"/>
          <p:cNvSpPr txBox="1"/>
          <p:nvPr/>
        </p:nvSpPr>
        <p:spPr>
          <a:xfrm>
            <a:off x="6696075" y="5021263"/>
            <a:ext cx="1069975" cy="846137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Patrol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Scribe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Quartermaster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Grubmaster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Cheermaster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0"/>
          <p:cNvSpPr txBox="1"/>
          <p:nvPr/>
        </p:nvSpPr>
        <p:spPr>
          <a:xfrm>
            <a:off x="4165600" y="5021263"/>
            <a:ext cx="1069975" cy="846137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Patrol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Scribe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Quartermaster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Grubmaster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Cheermaster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0"/>
          <p:cNvSpPr txBox="1"/>
          <p:nvPr/>
        </p:nvSpPr>
        <p:spPr>
          <a:xfrm>
            <a:off x="5461000" y="5021263"/>
            <a:ext cx="1069975" cy="846137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Patrol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Scribe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Quartermaster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Grubmaster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Cheermaster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2339975" y="2668588"/>
            <a:ext cx="1089025" cy="455612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Troop Guide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0"/>
          <p:cNvSpPr txBox="1"/>
          <p:nvPr/>
        </p:nvSpPr>
        <p:spPr>
          <a:xfrm>
            <a:off x="2362200" y="3354388"/>
            <a:ext cx="1089025" cy="53022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New-Scout Patrol Leader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0"/>
          <p:cNvSpPr txBox="1"/>
          <p:nvPr/>
        </p:nvSpPr>
        <p:spPr>
          <a:xfrm>
            <a:off x="1371600" y="4267200"/>
            <a:ext cx="1104900" cy="45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Den Chief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0" name="Google Shape;170;p20"/>
          <p:cNvCxnSpPr/>
          <p:nvPr/>
        </p:nvCxnSpPr>
        <p:spPr>
          <a:xfrm>
            <a:off x="2362200" y="990600"/>
            <a:ext cx="60960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1" name="Google Shape;171;p20"/>
          <p:cNvCxnSpPr/>
          <p:nvPr/>
        </p:nvCxnSpPr>
        <p:spPr>
          <a:xfrm>
            <a:off x="1905000" y="1828800"/>
            <a:ext cx="9906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2" name="Google Shape;172;p20"/>
          <p:cNvCxnSpPr/>
          <p:nvPr/>
        </p:nvCxnSpPr>
        <p:spPr>
          <a:xfrm>
            <a:off x="3962400" y="2743200"/>
            <a:ext cx="0" cy="3276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3" name="Google Shape;173;p20"/>
          <p:cNvCxnSpPr/>
          <p:nvPr/>
        </p:nvCxnSpPr>
        <p:spPr>
          <a:xfrm>
            <a:off x="5562600" y="762000"/>
            <a:ext cx="0" cy="1295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4" name="Google Shape;174;p20"/>
          <p:cNvCxnSpPr/>
          <p:nvPr/>
        </p:nvCxnSpPr>
        <p:spPr>
          <a:xfrm>
            <a:off x="4343400" y="990600"/>
            <a:ext cx="0" cy="152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5" name="Google Shape;175;p20"/>
          <p:cNvCxnSpPr/>
          <p:nvPr/>
        </p:nvCxnSpPr>
        <p:spPr>
          <a:xfrm>
            <a:off x="2362200" y="990600"/>
            <a:ext cx="0" cy="152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6" name="Google Shape;176;p20"/>
          <p:cNvCxnSpPr/>
          <p:nvPr/>
        </p:nvCxnSpPr>
        <p:spPr>
          <a:xfrm>
            <a:off x="2362200" y="1752600"/>
            <a:ext cx="0" cy="762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7" name="Google Shape;177;p20"/>
          <p:cNvCxnSpPr/>
          <p:nvPr/>
        </p:nvCxnSpPr>
        <p:spPr>
          <a:xfrm>
            <a:off x="2895600" y="1828800"/>
            <a:ext cx="0" cy="8382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8" name="Google Shape;178;p20"/>
          <p:cNvCxnSpPr/>
          <p:nvPr/>
        </p:nvCxnSpPr>
        <p:spPr>
          <a:xfrm>
            <a:off x="2895600" y="3124200"/>
            <a:ext cx="0" cy="228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9" name="Google Shape;179;p20"/>
          <p:cNvCxnSpPr/>
          <p:nvPr/>
        </p:nvCxnSpPr>
        <p:spPr>
          <a:xfrm>
            <a:off x="4648200" y="2362200"/>
            <a:ext cx="3810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0" name="Google Shape;180;p20"/>
          <p:cNvCxnSpPr/>
          <p:nvPr/>
        </p:nvCxnSpPr>
        <p:spPr>
          <a:xfrm>
            <a:off x="8458200" y="990600"/>
            <a:ext cx="0" cy="228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1" name="Google Shape;181;p20"/>
          <p:cNvCxnSpPr/>
          <p:nvPr/>
        </p:nvCxnSpPr>
        <p:spPr>
          <a:xfrm>
            <a:off x="3429000" y="2971800"/>
            <a:ext cx="38100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2" name="Google Shape;182;p20"/>
          <p:cNvCxnSpPr/>
          <p:nvPr/>
        </p:nvCxnSpPr>
        <p:spPr>
          <a:xfrm>
            <a:off x="5562600" y="2590800"/>
            <a:ext cx="0" cy="381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3" name="Google Shape;183;p20"/>
          <p:cNvCxnSpPr/>
          <p:nvPr/>
        </p:nvCxnSpPr>
        <p:spPr>
          <a:xfrm>
            <a:off x="4724400" y="2971800"/>
            <a:ext cx="0" cy="381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4" name="Google Shape;184;p20"/>
          <p:cNvCxnSpPr/>
          <p:nvPr/>
        </p:nvCxnSpPr>
        <p:spPr>
          <a:xfrm>
            <a:off x="6019800" y="2971800"/>
            <a:ext cx="0" cy="381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5" name="Google Shape;185;p20"/>
          <p:cNvCxnSpPr/>
          <p:nvPr/>
        </p:nvCxnSpPr>
        <p:spPr>
          <a:xfrm>
            <a:off x="7239000" y="2971800"/>
            <a:ext cx="0" cy="381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6" name="Google Shape;186;p20"/>
          <p:cNvCxnSpPr/>
          <p:nvPr/>
        </p:nvCxnSpPr>
        <p:spPr>
          <a:xfrm>
            <a:off x="4724400" y="3810000"/>
            <a:ext cx="0" cy="4572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7" name="Google Shape;187;p20"/>
          <p:cNvCxnSpPr/>
          <p:nvPr/>
        </p:nvCxnSpPr>
        <p:spPr>
          <a:xfrm>
            <a:off x="6019800" y="3810000"/>
            <a:ext cx="0" cy="4572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8" name="Google Shape;188;p20"/>
          <p:cNvCxnSpPr/>
          <p:nvPr/>
        </p:nvCxnSpPr>
        <p:spPr>
          <a:xfrm>
            <a:off x="7239000" y="3810000"/>
            <a:ext cx="0" cy="4572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9" name="Google Shape;189;p20"/>
          <p:cNvCxnSpPr/>
          <p:nvPr/>
        </p:nvCxnSpPr>
        <p:spPr>
          <a:xfrm>
            <a:off x="7239000" y="4800600"/>
            <a:ext cx="0" cy="228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0" name="Google Shape;190;p20"/>
          <p:cNvCxnSpPr/>
          <p:nvPr/>
        </p:nvCxnSpPr>
        <p:spPr>
          <a:xfrm>
            <a:off x="6019800" y="4800600"/>
            <a:ext cx="0" cy="228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1" name="Google Shape;191;p20"/>
          <p:cNvCxnSpPr/>
          <p:nvPr/>
        </p:nvCxnSpPr>
        <p:spPr>
          <a:xfrm>
            <a:off x="4724400" y="4800600"/>
            <a:ext cx="0" cy="228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2" name="Google Shape;192;p20"/>
          <p:cNvCxnSpPr/>
          <p:nvPr/>
        </p:nvCxnSpPr>
        <p:spPr>
          <a:xfrm>
            <a:off x="1905000" y="1828800"/>
            <a:ext cx="0" cy="2438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3" name="Google Shape;193;p20"/>
          <p:cNvCxnSpPr/>
          <p:nvPr/>
        </p:nvCxnSpPr>
        <p:spPr>
          <a:xfrm>
            <a:off x="1981200" y="6019800"/>
            <a:ext cx="66294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4" name="Google Shape;194;p20"/>
          <p:cNvCxnSpPr/>
          <p:nvPr/>
        </p:nvCxnSpPr>
        <p:spPr>
          <a:xfrm>
            <a:off x="4343400" y="6019800"/>
            <a:ext cx="0" cy="152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5" name="Google Shape;195;p20"/>
          <p:cNvCxnSpPr/>
          <p:nvPr/>
        </p:nvCxnSpPr>
        <p:spPr>
          <a:xfrm>
            <a:off x="5410200" y="6019800"/>
            <a:ext cx="0" cy="152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6" name="Google Shape;196;p20"/>
          <p:cNvCxnSpPr/>
          <p:nvPr/>
        </p:nvCxnSpPr>
        <p:spPr>
          <a:xfrm>
            <a:off x="6477000" y="6019800"/>
            <a:ext cx="0" cy="152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7" name="Google Shape;197;p20"/>
          <p:cNvCxnSpPr/>
          <p:nvPr/>
        </p:nvCxnSpPr>
        <p:spPr>
          <a:xfrm>
            <a:off x="7543800" y="6019800"/>
            <a:ext cx="0" cy="152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8" name="Google Shape;198;p20"/>
          <p:cNvCxnSpPr/>
          <p:nvPr/>
        </p:nvCxnSpPr>
        <p:spPr>
          <a:xfrm>
            <a:off x="8610600" y="6019800"/>
            <a:ext cx="0" cy="152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9" name="Google Shape;199;p20"/>
          <p:cNvCxnSpPr/>
          <p:nvPr/>
        </p:nvCxnSpPr>
        <p:spPr>
          <a:xfrm>
            <a:off x="1981200" y="6019800"/>
            <a:ext cx="0" cy="152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0" name="Google Shape;200;p20"/>
          <p:cNvCxnSpPr/>
          <p:nvPr/>
        </p:nvCxnSpPr>
        <p:spPr>
          <a:xfrm>
            <a:off x="3124200" y="6019800"/>
            <a:ext cx="0" cy="152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1" name="Google Shape;201;p20"/>
          <p:cNvSpPr txBox="1"/>
          <p:nvPr/>
        </p:nvSpPr>
        <p:spPr>
          <a:xfrm>
            <a:off x="6781800" y="1219200"/>
            <a:ext cx="1066800" cy="609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Assistant Scoutmaster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0"/>
          <p:cNvSpPr txBox="1"/>
          <p:nvPr/>
        </p:nvSpPr>
        <p:spPr>
          <a:xfrm>
            <a:off x="5638800" y="1219200"/>
            <a:ext cx="1066800" cy="609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Assistant Scoutmaster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3" name="Google Shape;203;p20"/>
          <p:cNvCxnSpPr/>
          <p:nvPr/>
        </p:nvCxnSpPr>
        <p:spPr>
          <a:xfrm>
            <a:off x="7315200" y="990600"/>
            <a:ext cx="0" cy="228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4" name="Google Shape;204;p20"/>
          <p:cNvCxnSpPr/>
          <p:nvPr/>
        </p:nvCxnSpPr>
        <p:spPr>
          <a:xfrm>
            <a:off x="6172200" y="990600"/>
            <a:ext cx="0" cy="228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5" name="Google Shape;205;p20"/>
          <p:cNvSpPr/>
          <p:nvPr/>
        </p:nvSpPr>
        <p:spPr>
          <a:xfrm>
            <a:off x="944198" y="292945"/>
            <a:ext cx="215097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Troop Organization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Troop Organization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1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 youth alignment to adult positions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 the youth positions have responsibilities to one another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Youth positions are both elected and appointed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2"/>
          <p:cNvSpPr txBox="1"/>
          <p:nvPr>
            <p:ph type="title"/>
          </p:nvPr>
        </p:nvSpPr>
        <p:spPr>
          <a:xfrm>
            <a:off x="755650" y="274638"/>
            <a:ext cx="80073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Scout Positions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22"/>
          <p:cNvSpPr txBox="1"/>
          <p:nvPr>
            <p:ph idx="1" type="body"/>
          </p:nvPr>
        </p:nvSpPr>
        <p:spPr>
          <a:xfrm>
            <a:off x="457200" y="1341438"/>
            <a:ext cx="4038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Senior Patrol Leader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Assistant Senior Patrol Leader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Patrol Leader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Assistant Patrol Leader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Troop Guide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Den Chief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Historian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Librarian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2"/>
          <p:cNvSpPr txBox="1"/>
          <p:nvPr>
            <p:ph idx="2" type="body"/>
          </p:nvPr>
        </p:nvSpPr>
        <p:spPr>
          <a:xfrm>
            <a:off x="4648200" y="1341438"/>
            <a:ext cx="42672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Order of the Arrow Representative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Quartermaster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Scribe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Instructor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Chaplain’s Aide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Webmaster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LNT Trainer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Jr. Ass’t Scoutmaster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"/>
          <p:cNvSpPr txBox="1"/>
          <p:nvPr>
            <p:ph type="title"/>
          </p:nvPr>
        </p:nvSpPr>
        <p:spPr>
          <a:xfrm>
            <a:off x="755650" y="274638"/>
            <a:ext cx="6994525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Senior Patrol Leader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23"/>
          <p:cNvSpPr txBox="1"/>
          <p:nvPr>
            <p:ph idx="1" type="body"/>
          </p:nvPr>
        </p:nvSpPr>
        <p:spPr>
          <a:xfrm>
            <a:off x="457200" y="1341438"/>
            <a:ext cx="4038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Preside at all troop meetings, events, activities, and annual program planning conference.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Chair the patrol leaders’ council.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Appoint Scout leaders with the advice and consent of the Scoutmaster.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Assign duties and responsibilities to other Scout leaders.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 with the Scoutmaster in training Scout leaders.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3"/>
          <p:cNvSpPr txBox="1"/>
          <p:nvPr>
            <p:ph idx="2" type="body"/>
          </p:nvPr>
        </p:nvSpPr>
        <p:spPr>
          <a:xfrm>
            <a:off x="4648200" y="1341438"/>
            <a:ext cx="4038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and enforce the tone for good Scout behavior within the troop.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a good example.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Wear the Scout uniform correctly.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 by the Scout Oath and Scout Law.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Show and help develop Scout spirit.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 txBox="1"/>
          <p:nvPr>
            <p:ph type="title"/>
          </p:nvPr>
        </p:nvSpPr>
        <p:spPr>
          <a:xfrm>
            <a:off x="755650" y="274638"/>
            <a:ext cx="6994525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Assistant Senior Patrol Leader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24"/>
          <p:cNvSpPr txBox="1"/>
          <p:nvPr>
            <p:ph idx="1" type="body"/>
          </p:nvPr>
        </p:nvSpPr>
        <p:spPr>
          <a:xfrm>
            <a:off x="457200" y="1341438"/>
            <a:ext cx="4038600" cy="521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responsible for training and giving direct leadership to the following appointed Scout leaders: 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800"/>
              <a:buFont typeface="Arial"/>
              <a:buChar char="■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historian, 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800"/>
              <a:buFont typeface="Arial"/>
              <a:buChar char="■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Order of the Arrow troop representative, 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800"/>
              <a:buFont typeface="Arial"/>
              <a:buChar char="■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scribe, 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800"/>
              <a:buFont typeface="Arial"/>
              <a:buChar char="■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librarian, 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800"/>
              <a:buFont typeface="Arial"/>
              <a:buChar char="■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instructor, 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800"/>
              <a:buFont typeface="Arial"/>
              <a:buChar char="■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quartermaster, and 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800"/>
              <a:buFont typeface="Arial"/>
              <a:buChar char="■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chaplain aide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Help lead meetings and activities as called upon by the senior patrol leader.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Guide the troop in the senior patrol leader’s absence.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24"/>
          <p:cNvSpPr txBox="1"/>
          <p:nvPr>
            <p:ph idx="2" type="body"/>
          </p:nvPr>
        </p:nvSpPr>
        <p:spPr>
          <a:xfrm>
            <a:off x="4648200" y="1341438"/>
            <a:ext cx="4038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Perform tasks assigned by the senior patrol leader.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Function as a member of the patrol leaders’ council.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Help set and enforce the tone for good Scout behavior within the troop.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a good example.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Wear the Scout uniform correctly.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 by the Scout Oath and Scout Law.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5"/>
          <p:cNvSpPr txBox="1"/>
          <p:nvPr>
            <p:ph type="title"/>
          </p:nvPr>
        </p:nvSpPr>
        <p:spPr>
          <a:xfrm>
            <a:off x="755650" y="274638"/>
            <a:ext cx="6994525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Patrol Leader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25"/>
          <p:cNvSpPr txBox="1"/>
          <p:nvPr>
            <p:ph idx="1" type="body"/>
          </p:nvPr>
        </p:nvSpPr>
        <p:spPr>
          <a:xfrm>
            <a:off x="457200" y="1341438"/>
            <a:ext cx="4038600" cy="521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 and lead patrol meetings and activities.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Keep patrol members informed.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Assign each patrol member needed tasks and help them succeed.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Represent the patrol at all patrol leaders’ council meetings and the annual program planning conference.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 the patrol to take part in all troop activities.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25"/>
          <p:cNvSpPr txBox="1"/>
          <p:nvPr>
            <p:ph idx="2" type="body"/>
          </p:nvPr>
        </p:nvSpPr>
        <p:spPr>
          <a:xfrm>
            <a:off x="4648200" y="1341438"/>
            <a:ext cx="4038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Show and help develop patrol spirit.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 with other troop leaders to make the troop run well.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 what patrol members and other leaders can do.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a good example.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Wear the Scout uniform correctly.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 by the Scout Oath and Scout Law.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6"/>
          <p:cNvSpPr txBox="1"/>
          <p:nvPr>
            <p:ph type="title"/>
          </p:nvPr>
        </p:nvSpPr>
        <p:spPr>
          <a:xfrm>
            <a:off x="755650" y="274638"/>
            <a:ext cx="6994525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Assistant Patrol Leader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6"/>
          <p:cNvSpPr txBox="1"/>
          <p:nvPr>
            <p:ph idx="1" type="body"/>
          </p:nvPr>
        </p:nvSpPr>
        <p:spPr>
          <a:xfrm>
            <a:off x="457200" y="1341438"/>
            <a:ext cx="4038600" cy="521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Help the patrol leader plan and lead patrol meetings and activities.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Help the patrol leader keep patrol members informed.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Help the patrol leader prepare the patrol to take part in all troop activities.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Lead the patrol in the patrol leader’s absence.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Show and help develop patrol spirit.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6"/>
          <p:cNvSpPr txBox="1"/>
          <p:nvPr>
            <p:ph idx="2" type="body"/>
          </p:nvPr>
        </p:nvSpPr>
        <p:spPr>
          <a:xfrm>
            <a:off x="4648200" y="1341438"/>
            <a:ext cx="4038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Represent the patrol at all patrol leaders’ council meetings in the patrol leader’s absence.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 with other troop leaders to make the troop run well.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a good example.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Wear the Scout uniform correctly.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 by the Scout Oath and Scout Law.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7"/>
          <p:cNvSpPr txBox="1"/>
          <p:nvPr>
            <p:ph type="title"/>
          </p:nvPr>
        </p:nvSpPr>
        <p:spPr>
          <a:xfrm>
            <a:off x="755650" y="274638"/>
            <a:ext cx="6994525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Troop Guide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27"/>
          <p:cNvSpPr txBox="1"/>
          <p:nvPr>
            <p:ph idx="1" type="body"/>
          </p:nvPr>
        </p:nvSpPr>
        <p:spPr>
          <a:xfrm>
            <a:off x="457200" y="1341438"/>
            <a:ext cx="4267200" cy="521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Introduce new Scouts to troop operations.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Guide new Scouts through early Scouting activities.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Help set and enforce the tone for good Scout behavior within the troop.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Ensure older Scouts never harass or bully new Scouts.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Help new Scouts earn the First Class rank in their first year.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Coach the patrol leader of the new-Scout patrol on his duties.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 with the patrol leader at patrol leaders’ council meetings.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27"/>
          <p:cNvSpPr txBox="1"/>
          <p:nvPr>
            <p:ph idx="2" type="body"/>
          </p:nvPr>
        </p:nvSpPr>
        <p:spPr>
          <a:xfrm>
            <a:off x="4648200" y="1341438"/>
            <a:ext cx="43434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Attend patrol leaders’ council meetings with the patrol leader of the new-Scout patrol.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Assist the assistant Scoutmaster with training.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Coach individual Scouts on Scouting challenges.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a good example.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Wear the Scout uniform correctly.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 by the Scout Oath and Scout Law.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Show and help develop Scout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8"/>
          <p:cNvSpPr txBox="1"/>
          <p:nvPr>
            <p:ph type="title"/>
          </p:nvPr>
        </p:nvSpPr>
        <p:spPr>
          <a:xfrm>
            <a:off x="755650" y="274638"/>
            <a:ext cx="6994525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Den Chief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28"/>
          <p:cNvSpPr txBox="1"/>
          <p:nvPr>
            <p:ph idx="1" type="body"/>
          </p:nvPr>
        </p:nvSpPr>
        <p:spPr>
          <a:xfrm>
            <a:off x="457200" y="1341438"/>
            <a:ext cx="4038600" cy="521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 as the activities assistant at den meetings.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Meet regularly with the den leader to review the den and pack meeting plans.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serving as a Webelos den chief; help prepare boys to join Boy Scouting.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Project a positive image of Boy Scouting.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28"/>
          <p:cNvSpPr txBox="1"/>
          <p:nvPr>
            <p:ph idx="2" type="body"/>
          </p:nvPr>
        </p:nvSpPr>
        <p:spPr>
          <a:xfrm>
            <a:off x="4648200" y="1341438"/>
            <a:ext cx="4038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a good example.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Wear the Scout uniform correctly.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 by the Scout Oath and Scout Law.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Show and help develop Scout spirit.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9"/>
          <p:cNvSpPr txBox="1"/>
          <p:nvPr>
            <p:ph type="title"/>
          </p:nvPr>
        </p:nvSpPr>
        <p:spPr>
          <a:xfrm>
            <a:off x="755650" y="274638"/>
            <a:ext cx="6994525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Historian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29"/>
          <p:cNvSpPr txBox="1"/>
          <p:nvPr>
            <p:ph idx="1" type="body"/>
          </p:nvPr>
        </p:nvSpPr>
        <p:spPr>
          <a:xfrm>
            <a:off x="457200" y="1341438"/>
            <a:ext cx="4038600" cy="521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Gather pictures and facts about past activities of the troop and keep them in scrapbooks, wall displays, or information files.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Take care of troop trophies and keepsakes.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Keep information about troop alumni.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a good example.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29"/>
          <p:cNvSpPr txBox="1"/>
          <p:nvPr>
            <p:ph idx="2" type="body"/>
          </p:nvPr>
        </p:nvSpPr>
        <p:spPr>
          <a:xfrm>
            <a:off x="4648200" y="1341438"/>
            <a:ext cx="4038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a good example.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Wear the Scout uniform correctly.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 by the Scout Oath and Scout Law.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Show and help develop Scout spirit.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0"/>
          <p:cNvSpPr txBox="1"/>
          <p:nvPr>
            <p:ph type="title"/>
          </p:nvPr>
        </p:nvSpPr>
        <p:spPr>
          <a:xfrm>
            <a:off x="755650" y="274638"/>
            <a:ext cx="81597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Order of the Arrow Troop Representative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30"/>
          <p:cNvSpPr txBox="1"/>
          <p:nvPr>
            <p:ph idx="1" type="body"/>
          </p:nvPr>
        </p:nvSpPr>
        <p:spPr>
          <a:xfrm>
            <a:off x="457200" y="1341438"/>
            <a:ext cx="4038600" cy="521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 as a communication link between the lodge or chapter and the troop.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Encourage year-round and resident camping in the troop.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Encourage older-Scout participation in high-adventure programs.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Encourage Scouts to actively participate in community service projects.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Assist with leadership skills training in the troop.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Encourage Arrowmen to assume leadership positions in the troop.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30"/>
          <p:cNvSpPr txBox="1"/>
          <p:nvPr>
            <p:ph idx="2" type="body"/>
          </p:nvPr>
        </p:nvSpPr>
        <p:spPr>
          <a:xfrm>
            <a:off x="4648200" y="1341438"/>
            <a:ext cx="4038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Encourage Arrowmen in the troop to be active participants in lodge and/or chapter activities and to seal their membership in the Order by becoming Brotherhood members.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a good example.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Wear the Scout uniform correctly.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 by the Scout Oath, Scout Law, and OA Obligation.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Show and help develop Scout spirit.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1"/>
          <p:cNvSpPr txBox="1"/>
          <p:nvPr>
            <p:ph type="title"/>
          </p:nvPr>
        </p:nvSpPr>
        <p:spPr>
          <a:xfrm>
            <a:off x="755650" y="274638"/>
            <a:ext cx="81597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Librarian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31"/>
          <p:cNvSpPr txBox="1"/>
          <p:nvPr>
            <p:ph idx="1" type="body"/>
          </p:nvPr>
        </p:nvSpPr>
        <p:spPr>
          <a:xfrm>
            <a:off x="457200" y="1341438"/>
            <a:ext cx="4038600" cy="521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Establish and maintain a troop library.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Keep records on literature owned by the troop.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 new or replacement items as needed.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literature available for borrowing at troop meetings.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Maintain a system to check literature in and out.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31"/>
          <p:cNvSpPr txBox="1"/>
          <p:nvPr>
            <p:ph idx="2" type="body"/>
          </p:nvPr>
        </p:nvSpPr>
        <p:spPr>
          <a:xfrm>
            <a:off x="4648200" y="1341438"/>
            <a:ext cx="4038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Follow up on late returns.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a good example.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Wear the Scout uniform correctly.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 by the Scout Oath and Scout Law.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Show and help develop Scout spirit.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2"/>
          <p:cNvSpPr txBox="1"/>
          <p:nvPr>
            <p:ph type="title"/>
          </p:nvPr>
        </p:nvSpPr>
        <p:spPr>
          <a:xfrm>
            <a:off x="755650" y="274638"/>
            <a:ext cx="81597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Quartermaster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32"/>
          <p:cNvSpPr txBox="1"/>
          <p:nvPr>
            <p:ph idx="1" type="body"/>
          </p:nvPr>
        </p:nvSpPr>
        <p:spPr>
          <a:xfrm>
            <a:off x="457200" y="1341438"/>
            <a:ext cx="4038600" cy="521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Keep records of patrol and troop equipment.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Keep equipment in good repair.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Keep equipment storage area neat an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Issue equipment and see that it is returned in good order.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Suggest new or replacement items.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32"/>
          <p:cNvSpPr txBox="1"/>
          <p:nvPr>
            <p:ph idx="2" type="body"/>
          </p:nvPr>
        </p:nvSpPr>
        <p:spPr>
          <a:xfrm>
            <a:off x="4648200" y="1341438"/>
            <a:ext cx="4038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 with the troop committee member responsible for equipment.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a good example.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Wear the Scout uniform correctly.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 by the Scout Oath and Scout Law.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Show and help develop Scout spirit.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3"/>
          <p:cNvSpPr txBox="1"/>
          <p:nvPr>
            <p:ph type="title"/>
          </p:nvPr>
        </p:nvSpPr>
        <p:spPr>
          <a:xfrm>
            <a:off x="755650" y="274638"/>
            <a:ext cx="81597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Scribe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33"/>
          <p:cNvSpPr txBox="1"/>
          <p:nvPr>
            <p:ph idx="1" type="body"/>
          </p:nvPr>
        </p:nvSpPr>
        <p:spPr>
          <a:xfrm>
            <a:off x="457200" y="1341438"/>
            <a:ext cx="4038600" cy="521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Attend and keep a log of patrol leaders’ council meetings.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Record attendance and dues payments of all troop members.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Record advancement in troop records and on the troop advancement chart.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a good example.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Wear the Scout uniform correctly.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3"/>
          <p:cNvSpPr txBox="1"/>
          <p:nvPr>
            <p:ph idx="2" type="body"/>
          </p:nvPr>
        </p:nvSpPr>
        <p:spPr>
          <a:xfrm>
            <a:off x="4648200" y="1341438"/>
            <a:ext cx="4038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 with the appropriate troop committee members responsible for finance, records, and advancement.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 by the Scout Oath and Scout Law.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Show and help develop Scout spirit.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Handle correspondence appropriately.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4"/>
          <p:cNvSpPr txBox="1"/>
          <p:nvPr>
            <p:ph type="title"/>
          </p:nvPr>
        </p:nvSpPr>
        <p:spPr>
          <a:xfrm>
            <a:off x="755650" y="274638"/>
            <a:ext cx="81597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Instructor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34"/>
          <p:cNvSpPr txBox="1"/>
          <p:nvPr>
            <p:ph idx="1" type="body"/>
          </p:nvPr>
        </p:nvSpPr>
        <p:spPr>
          <a:xfrm>
            <a:off x="457200" y="1341438"/>
            <a:ext cx="4038600" cy="521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Instruct Scouting skills as needed within the troop or patrols.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 well in advance for each teaching assignment.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a good example.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34"/>
          <p:cNvSpPr txBox="1"/>
          <p:nvPr>
            <p:ph idx="2" type="body"/>
          </p:nvPr>
        </p:nvSpPr>
        <p:spPr>
          <a:xfrm>
            <a:off x="4648200" y="1341438"/>
            <a:ext cx="4038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Wear the Scout uniform correctly.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 by the Scout Oath and Scout Law.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Show and help develop Scout spirit.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5"/>
          <p:cNvSpPr txBox="1"/>
          <p:nvPr>
            <p:ph type="title"/>
          </p:nvPr>
        </p:nvSpPr>
        <p:spPr>
          <a:xfrm>
            <a:off x="755650" y="274638"/>
            <a:ext cx="81597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Chaplain’s Aide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35"/>
          <p:cNvSpPr txBox="1"/>
          <p:nvPr>
            <p:ph idx="1" type="body"/>
          </p:nvPr>
        </p:nvSpPr>
        <p:spPr>
          <a:xfrm>
            <a:off x="457200" y="1341438"/>
            <a:ext cx="4038600" cy="521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Keep troop leaders apprised of religious holidays when planning activities.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Assist the troop chaplain or religious coordinator in meeting the religious needs of troop members while on activities.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Encourage saying grace at meals while camping or on activities.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Lead worship services on campouts.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35"/>
          <p:cNvSpPr txBox="1"/>
          <p:nvPr>
            <p:ph idx="2" type="body"/>
          </p:nvPr>
        </p:nvSpPr>
        <p:spPr>
          <a:xfrm>
            <a:off x="4648200" y="1341438"/>
            <a:ext cx="4038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Tell troop members about the religious emblems program for their faith.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a good example.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Wear the Scout uniform correctly.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 by the Scout Oath and Scout Law.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Show and help develop Scout spirit.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6"/>
          <p:cNvSpPr txBox="1"/>
          <p:nvPr>
            <p:ph type="title"/>
          </p:nvPr>
        </p:nvSpPr>
        <p:spPr>
          <a:xfrm>
            <a:off x="755650" y="274638"/>
            <a:ext cx="81597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Webmaster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36"/>
          <p:cNvSpPr txBox="1"/>
          <p:nvPr>
            <p:ph idx="1" type="body"/>
          </p:nvPr>
        </p:nvSpPr>
        <p:spPr>
          <a:xfrm>
            <a:off x="457200" y="1341438"/>
            <a:ext cx="4038600" cy="521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Establish and maintain a safe and secure troop website.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Ensure the troop website is a positive reflection of Scouting for the public.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Manage the troop’s electronic communication tools.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 with the Scouts to provide up-to-date troop information.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36"/>
          <p:cNvSpPr txBox="1"/>
          <p:nvPr>
            <p:ph idx="2" type="body"/>
          </p:nvPr>
        </p:nvSpPr>
        <p:spPr>
          <a:xfrm>
            <a:off x="4648200" y="1341438"/>
            <a:ext cx="4038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 with the scribe.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a good example.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Wear the Scout uniform correctly.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 by the Scout Oath and Scout Law.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Show and help develop Scout spirit.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7"/>
          <p:cNvSpPr txBox="1"/>
          <p:nvPr>
            <p:ph type="title"/>
          </p:nvPr>
        </p:nvSpPr>
        <p:spPr>
          <a:xfrm>
            <a:off x="755650" y="274638"/>
            <a:ext cx="81597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Leave No Trace Trainer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37"/>
          <p:cNvSpPr txBox="1"/>
          <p:nvPr>
            <p:ph idx="1" type="body"/>
          </p:nvPr>
        </p:nvSpPr>
        <p:spPr>
          <a:xfrm>
            <a:off x="457200" y="1341438"/>
            <a:ext cx="4038600" cy="521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a thorough understanding of and commitment to Leave No Trace.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Successfully complete the Leave No Trace Trainer training course.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Help minimize the troop’s impact on the land by teaching Scouts the principles of Leave No Trace.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Help ensure that the troop follows Leave No Trace principles on outings.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37"/>
          <p:cNvSpPr txBox="1"/>
          <p:nvPr>
            <p:ph idx="2" type="body"/>
          </p:nvPr>
        </p:nvSpPr>
        <p:spPr>
          <a:xfrm>
            <a:off x="4648200" y="1341438"/>
            <a:ext cx="4038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a good example.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Wear the Scout uniform correctly.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 by the Scout Oath and Scout Law.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Show and help develop Scout spirit.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8"/>
          <p:cNvSpPr txBox="1"/>
          <p:nvPr>
            <p:ph type="title"/>
          </p:nvPr>
        </p:nvSpPr>
        <p:spPr>
          <a:xfrm>
            <a:off x="755650" y="274638"/>
            <a:ext cx="81597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Junior Assistant Scoutmaster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38"/>
          <p:cNvSpPr txBox="1"/>
          <p:nvPr>
            <p:ph idx="1" type="body"/>
          </p:nvPr>
        </p:nvSpPr>
        <p:spPr>
          <a:xfrm>
            <a:off x="457200" y="1341438"/>
            <a:ext cx="4038600" cy="521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Function as an assistant Scoutmaster (except for leadership responsibilities reserved for adults 18 and 21 years of age or older).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Accomplish any duties assigned by the Scoutmaster.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a good example.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38"/>
          <p:cNvSpPr txBox="1"/>
          <p:nvPr>
            <p:ph idx="2" type="body"/>
          </p:nvPr>
        </p:nvSpPr>
        <p:spPr>
          <a:xfrm>
            <a:off x="4648200" y="1341438"/>
            <a:ext cx="4038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Wear the Scout uniform correctly.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 by the Scout Oath and Scout Law.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Show and help develop Scout spirit.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9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Adult Troop Positions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39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Adults in the troop are responsible for providing training to troop leadership and enabling them to carry out their duties. 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They also provide resources for the troop leaders and serve as mentors to all Scouts in the troop.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number of adult leaders and committee members needed is dependent on the size and needs of the troop.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0"/>
          <p:cNvSpPr txBox="1"/>
          <p:nvPr>
            <p:ph type="title"/>
          </p:nvPr>
        </p:nvSpPr>
        <p:spPr>
          <a:xfrm>
            <a:off x="755650" y="274638"/>
            <a:ext cx="81597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Scoutmaster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40"/>
          <p:cNvSpPr txBox="1"/>
          <p:nvPr>
            <p:ph idx="1" type="body"/>
          </p:nvPr>
        </p:nvSpPr>
        <p:spPr>
          <a:xfrm>
            <a:off x="457200" y="1341438"/>
            <a:ext cx="4267200" cy="521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380"/>
              </a:spcBef>
              <a:spcAft>
                <a:spcPts val="0"/>
              </a:spcAft>
              <a:buClr>
                <a:srgbClr val="F58025"/>
              </a:buClr>
              <a:buSzPts val="1150"/>
              <a:buFont typeface="Arial"/>
              <a:buChar char="●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 and guide boy leaders.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150"/>
              <a:buFont typeface="Arial"/>
              <a:buChar char="●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 with other responsible adults to bring Scouting to boys.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150"/>
              <a:buFont typeface="Arial"/>
              <a:buChar char="●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methods of Scouting to achieve the aims of Scouting.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150"/>
              <a:buFont typeface="Arial"/>
              <a:buChar char="●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Meet regularly with the patrol leaders’ council for training and coordination in planning troop activities.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150"/>
              <a:buFont typeface="Arial"/>
              <a:buChar char="●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Attend all troop meetings or, when necessary, arrange for a qualified adult substitute.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150"/>
              <a:buFont typeface="Arial"/>
              <a:buChar char="●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Attend troop committee meetings.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150"/>
              <a:buFont typeface="Arial"/>
              <a:buChar char="●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Conduct Scoutmaster conferences for all rank advancement.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3050" lvl="0" marL="342900" marR="0" rtl="0" algn="l"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40"/>
          <p:cNvSpPr txBox="1"/>
          <p:nvPr>
            <p:ph idx="2" type="body"/>
          </p:nvPr>
        </p:nvSpPr>
        <p:spPr>
          <a:xfrm>
            <a:off x="4648200" y="1341438"/>
            <a:ext cx="44958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380"/>
              </a:spcBef>
              <a:spcAft>
                <a:spcPts val="0"/>
              </a:spcAft>
              <a:buClr>
                <a:srgbClr val="F58025"/>
              </a:buClr>
              <a:buSzPts val="1150"/>
              <a:buFont typeface="Arial"/>
              <a:buChar char="●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Conduct periodic parents’ sessions to share the program and encourage parent participation and cooperation.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150"/>
              <a:buFont typeface="Arial"/>
              <a:buChar char="●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Provide a systematic recruiting plan for new members and see that they are promptly registered.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150"/>
              <a:buFont typeface="Arial"/>
              <a:buChar char="●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Delegate responsibility to other adults and groups (assistants, troop committee) so they have a real part in troop operations.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150"/>
              <a:buFont typeface="Arial"/>
              <a:buChar char="●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Conduct all activities under qualified leadership, safe conditions, and the policies of the chartered organization and the Boy Scouts of America. 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1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Assistant Scoutmasters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41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fulfill his or her obligation to the troop, the Scoutmaster, with the assistance of the troop committee, recruits assistant Scoutmasters to help operate the troop. 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Each assistant Scoutmaster is assigned specific program duties and reports to the Scoutmaster. 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They also provide the two-deep leadership required by the Boy Scouts of America (there must be at least two adults present at any Boy Scout activity). 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 assistant Scoutmaster may be 18 years old, but at least one in each troop should be 21 or older so he or she can serve in the Scoutmaster’s absence.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2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Committee Chair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42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Supervises the Scoutmaster and committee members.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Recruits and approves Scoutmasters and committee members.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3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Committee Member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43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Serves as a resource to the troop.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Works with an assigned officer.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Recruits consultants.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Potential Roles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800"/>
              <a:buFont typeface="Arial"/>
              <a:buChar char="■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Webmaster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800"/>
              <a:buFont typeface="Arial"/>
              <a:buChar char="■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Treasurer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800"/>
              <a:buFont typeface="Arial"/>
              <a:buChar char="■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Secretary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800"/>
              <a:buFont typeface="Arial"/>
              <a:buChar char="■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Merit Badge Coordinator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800"/>
              <a:buFont typeface="Arial"/>
              <a:buChar char="■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Quartermaster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800"/>
              <a:buFont typeface="Arial"/>
              <a:buChar char="■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Eagle Scout Coordinator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800"/>
              <a:buFont typeface="Arial"/>
              <a:buChar char="■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Camping Coordinator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1" marL="742950" marR="0" rtl="0" algn="l"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4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Chatered Organization Representative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44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Serves as the liaison between the troop and the chartered organization.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Recruits the troop committee; approves Scoutmasters and committee members.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Participates in district leadership.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5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Roles &amp; Responsibilities - Breakout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45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Role Balancing – Balloon Toss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Reflection…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3050" lvl="0" marL="342900" marR="0" rtl="0" algn="l"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6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The Scout-Led Troop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46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Group Discussion:  </a:t>
            </a:r>
            <a:r>
              <a:rPr b="1" i="1" lang="en-US" sz="2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Leadership in Scouting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Discuss leadership in Scouting and the value of</a:t>
            </a:r>
            <a:b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Scout-led troop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Game:  Yurt Circle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Reflection: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teaching points: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3050" lvl="0" marL="342900" marR="0" rtl="0" algn="l"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7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The Scout-Led Troop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47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Group Discussion:  </a:t>
            </a:r>
            <a:r>
              <a:rPr b="1" i="1" lang="en-US" sz="2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Patrol Leader’s Council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Game:  Helium Stick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Reflection: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points: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3050" lvl="0" marL="342900" marR="0" rtl="0" algn="l"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8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The Scout-Led Troop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48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Group Discussion:  </a:t>
            </a:r>
            <a:r>
              <a:rPr b="1" i="1" lang="en-US" sz="2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Define leadership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Group Discussion:  </a:t>
            </a:r>
            <a:r>
              <a:rPr b="1" i="0" lang="en-US" sz="2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Tips for Being a Good Leader in the Troop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Game:  Willow in the Wind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3050" lvl="0" marL="342900" marR="0" rtl="0" algn="l"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9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Introduction to Servant Leadership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49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Group Discussion:  </a:t>
            </a:r>
            <a:r>
              <a:rPr b="1" i="1" lang="en-US" sz="2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Why Should Scouts Choose to Be Leaders?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Reflection: 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points: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3050" lvl="0" marL="342900" marR="0" rtl="0" algn="l"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5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 u="none" cap="small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Break!</a:t>
            </a:r>
            <a:endParaRPr b="1" i="1" sz="4000" u="none" cap="small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5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Take 10 minutes…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4" name="Google Shape;434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0400" y="762000"/>
            <a:ext cx="4800600" cy="5520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51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Module Two– Tools of the Trade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51"/>
          <p:cNvSpPr txBox="1"/>
          <p:nvPr>
            <p:ph idx="1" type="body"/>
          </p:nvPr>
        </p:nvSpPr>
        <p:spPr>
          <a:xfrm>
            <a:off x="457200" y="1341438"/>
            <a:ext cx="83820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Module Overview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Introduction to the Tools of the Trade Session – 5 mins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Communications – 20 to 30 minutes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Planning – 20 to 30 minutes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Teaching EDGE – 15 to 25 minutes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52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Introduction to the Tools of the Trade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52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Communications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The skills of being an effective listener and an effective communicator are valuable tools for any leader.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Planning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Proper planning makes the difference in almost all Scouting activities.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Teaching EDGE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The Teaching EDGE method can be used any time a leader is helping others learn.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3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Communications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53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 Parts of ANY communication: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1" i="0" lang="en-US" sz="2400" u="none" cap="none" strike="noStrike">
                <a:solidFill>
                  <a:srgbClr val="6868CF"/>
                </a:solidFill>
                <a:latin typeface="Arial"/>
                <a:ea typeface="Arial"/>
                <a:cs typeface="Arial"/>
                <a:sym typeface="Arial"/>
              </a:rPr>
              <a:t>A sender 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→ </a:t>
            </a:r>
            <a:r>
              <a:rPr b="1" i="0" lang="en-US" sz="2400" u="none" cap="none" strike="noStrike">
                <a:solidFill>
                  <a:srgbClr val="1E4649"/>
                </a:solidFill>
                <a:latin typeface="Arial"/>
                <a:ea typeface="Arial"/>
                <a:cs typeface="Arial"/>
                <a:sym typeface="Arial"/>
              </a:rPr>
              <a:t>A message 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→ </a:t>
            </a:r>
            <a:r>
              <a:rPr b="1" i="0" lang="en-US" sz="2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 receiver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is still a valid model today. It applies to all forms of communication: verbal, written, music, film, signaling, pantomime, teaching, etc.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Game:  </a:t>
            </a:r>
            <a:r>
              <a:rPr b="1" i="1" lang="en-US" sz="2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Receiving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Reflection: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points: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54"/>
          <p:cNvSpPr txBox="1"/>
          <p:nvPr>
            <p:ph type="title"/>
          </p:nvPr>
        </p:nvSpPr>
        <p:spPr>
          <a:xfrm>
            <a:off x="755650" y="274638"/>
            <a:ext cx="6994525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Key Listening Tips: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54"/>
          <p:cNvSpPr txBox="1"/>
          <p:nvPr>
            <p:ph idx="1" type="body"/>
          </p:nvPr>
        </p:nvSpPr>
        <p:spPr>
          <a:xfrm>
            <a:off x="457200" y="1341438"/>
            <a:ext cx="4038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Listen with your eyes as well as with your ears. Watch for nonverbal cues.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distractions, both physical and mental. Give the speaker your full attention.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Try to see things from the speaker’s point of view. In other words, try to put yourself in the speaker’s shoes.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Apply the ideas to yourself. Think about how the speaker’s message relates to you and your experiences.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Ask questions if you are unclear about anything.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54"/>
          <p:cNvSpPr txBox="1"/>
          <p:nvPr>
            <p:ph idx="2" type="body"/>
          </p:nvPr>
        </p:nvSpPr>
        <p:spPr>
          <a:xfrm>
            <a:off x="4648200" y="1341438"/>
            <a:ext cx="4038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Review the speaker’s points and think what logically might come next in the message.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Curb your desire to talk until the speaker has finished.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Respond nonverbally (nod your head or smile) to the speaker.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200"/>
              <a:buFont typeface="Arial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 listening with respect for the speaker. Work hard not to interrupt even when you have a burning desire to make a point.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5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Effective Messages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55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Game:  </a:t>
            </a:r>
            <a:r>
              <a:rPr b="1" i="1" lang="en-US" sz="2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The Whole Picture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Reflection: 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3050" lvl="0" marL="342900" marR="0" rtl="0" algn="l"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56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Effective Messages - Tips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56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Organize your thoughts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Minimize distractions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the audience’s attention first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Speak clearly and make eye contact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Repeat facts such as dates, times, and places.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Distribute notes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57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Planning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57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Second only to communicating, good planning is an essential skill for every effective leader.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 its core, planning is really just thinking ahead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Ask questions – develop answers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After initial planning (also called “happy path” planning), start asking “what if” questions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Adjust your plan to accommodate the unexpected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add the “who” – the resources to make it happen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58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Planning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58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Group Exercise:  </a:t>
            </a:r>
            <a:r>
              <a:rPr b="1" i="1" lang="en-US" sz="2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Planning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 as a group a sample troop service project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Scenario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On a Saturday, six weeks from now, the troop will conduct a service project at a local city park. The project involves: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2" marL="11430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000"/>
              <a:buFont typeface="Arial"/>
              <a:buChar char="■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Installing 50 feet of split-rail fence around a tree (to protect it)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2" marL="11430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000"/>
              <a:buFont typeface="Arial"/>
              <a:buChar char="■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Removing old plants and undergrowth from a nearby area (approximately 500 square feet in area). Laying down weed block in the cleared area. Spreading 6 cubic yards of mulch in the area just cleared and under the fenced-in tree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2" marL="11430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000"/>
              <a:buFont typeface="Arial"/>
              <a:buChar char="■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Planting 15 to 20 small plants and shrubs in a small garden in a third area nearby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59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Planning (exercise)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59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Task: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 what equipment you need for the project and how you’re going to get it. Plan how to use and manage your team on the day of the project. 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1" marL="742950" marR="0" rtl="0" algn="l"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Reflection – </a:t>
            </a:r>
            <a:r>
              <a:rPr b="0" i="1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about the planning session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Reflection – </a:t>
            </a:r>
            <a:r>
              <a:rPr b="0" i="1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about the project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1" marL="742950" marR="0" rtl="0" algn="l"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points: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60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Teaching EDGE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60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EDGE (Explain, Demonstrate, Guide, Enable) method is the primary training method to teach skills in the troop. 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EDGE should be used for all teaching opportunities. Make it a habit. 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can be used anytime a leader is helping others learn.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61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The Four-Step EDGE Process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61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1" marL="914400" marR="0" rtl="0" algn="l">
              <a:spcBef>
                <a:spcPts val="440"/>
              </a:spcBef>
              <a:spcAft>
                <a:spcPts val="0"/>
              </a:spcAft>
              <a:buClr>
                <a:srgbClr val="F58025"/>
              </a:buClr>
              <a:buSzPts val="2200"/>
              <a:buFont typeface="Arial"/>
              <a:buAutoNum type="arabicPeriod"/>
            </a:pPr>
            <a:r>
              <a:rPr b="1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Explain</a:t>
            </a: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-The trainer explains how something is done.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200"/>
              <a:buFont typeface="Arial"/>
              <a:buAutoNum type="arabicPeriod"/>
            </a:pPr>
            <a:r>
              <a:rPr b="1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Demonstrate</a:t>
            </a: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After the trainer explains, the trainer demonstrates while explaining again. This gives the learner a clear understanding of what success looks like.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200"/>
              <a:buFont typeface="Arial"/>
              <a:buAutoNum type="arabicPeriod"/>
            </a:pPr>
            <a:r>
              <a:rPr b="1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Guide</a:t>
            </a: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The learner tries the skill while the trainer guides him through it. The trainer gives instant feedback as the learner practices the skill.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200"/>
              <a:buFont typeface="Arial"/>
              <a:buAutoNum type="arabicPeriod"/>
            </a:pPr>
            <a:r>
              <a:rPr b="1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Enable</a:t>
            </a: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The learner works independently under the watchful eye of the trainer. The trainer helps remove any obstacles to success, thus enabling the learner to succeed.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63550" lvl="0" marL="5143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550"/>
              <a:buFont typeface="Arial"/>
              <a:buChar char="●"/>
            </a:pPr>
            <a:r>
              <a:rPr b="1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Sample skill instruction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63550" lvl="0" marL="5143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550"/>
              <a:buFont typeface="Arial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Reflection: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62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Tools of the Trade (Wrap-up)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62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Communications, planning, and teaching —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are core skills leaders can use any time they are working with their team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Good planning is foundational to everything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you grow in Scouting and take on more leadership roles, your leadership skills and strengths will continue to grow over time.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6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 u="none" cap="small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Break!</a:t>
            </a:r>
            <a:endParaRPr b="1" i="1" sz="4000" u="none" cap="small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6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F58025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Take 15 minutes…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7" name="Google Shape;52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400" y="242455"/>
            <a:ext cx="3429000" cy="6234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64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Module Three – Leadership &amp; Teamwork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64"/>
          <p:cNvSpPr txBox="1"/>
          <p:nvPr>
            <p:ph idx="1" type="body"/>
          </p:nvPr>
        </p:nvSpPr>
        <p:spPr>
          <a:xfrm>
            <a:off x="457200" y="1341438"/>
            <a:ext cx="83820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Module Overview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Introduction to Leadership and Teamwork Session - 5 minutes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Teams and Team Characteristics - 5 to 10 minutes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Stages of Team Development and Styles of Leadership - 15 to 25 minutes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Inclusion - 10 to 15 minutes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Leadership Ethics and Values - 15 to 25 minutes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Vision - 5 minutes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Wrap Up the Introduction to Leadership Skills for Troops Course - 5 minutes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65"/>
          <p:cNvSpPr txBox="1"/>
          <p:nvPr>
            <p:ph type="title"/>
          </p:nvPr>
        </p:nvSpPr>
        <p:spPr>
          <a:xfrm>
            <a:off x="755650" y="457200"/>
            <a:ext cx="81597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Introduction to Leadership and Teamwork Session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65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Discussion: </a:t>
            </a:r>
            <a:r>
              <a:rPr b="1" i="1" lang="en-US" sz="2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What do we mean by “team”?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Characteristics of effective teams? </a:t>
            </a:r>
            <a:r>
              <a:rPr b="0" i="1" lang="en-US" sz="24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(list on a board)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1" marL="742950" marR="0" rtl="0" algn="l"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66"/>
          <p:cNvSpPr txBox="1"/>
          <p:nvPr>
            <p:ph type="title"/>
          </p:nvPr>
        </p:nvSpPr>
        <p:spPr>
          <a:xfrm>
            <a:off x="755650" y="457200"/>
            <a:ext cx="81597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Stages of Team Development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66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Discussion: </a:t>
            </a:r>
            <a:r>
              <a:rPr b="1" i="1" lang="en-US" sz="2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How do teams develop?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Review team development through a discussion 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3050" lvl="0" marL="342900" marR="0" rtl="0" algn="l"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67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Where the Group Is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67"/>
          <p:cNvSpPr txBox="1"/>
          <p:nvPr>
            <p:ph idx="1" type="body"/>
          </p:nvPr>
        </p:nvSpPr>
        <p:spPr>
          <a:xfrm>
            <a:off x="457200" y="1341438"/>
            <a:ext cx="8552688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Stages: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Starting out 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(skills are low, enthusiasm is high)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Becoming discouraged 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(skills and enthusiasm are low)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Making progress 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(skills and enthusiasm is rising)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Finding success 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(skills and enthusiasm are high)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3050" lvl="0" marL="342900" marR="0" rtl="0" algn="l"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Team Skill Level and Enthusiasm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Skill Level – rises over time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Enthusiasm – varies as the team develops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1" marL="742950" marR="0" rtl="0" algn="l"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rgbClr val="F58025"/>
              </a:buClr>
              <a:buSzPts val="1450"/>
              <a:buFont typeface="Arial"/>
              <a:buChar char="●"/>
            </a:pP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Discussion: </a:t>
            </a:r>
            <a:r>
              <a:rPr b="0" i="1" lang="en-US" sz="24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How can the leader affect the team’s development?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3050" lvl="0" marL="342900" marR="0" rtl="0" algn="l"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68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Inclusion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68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Font typeface="Arial"/>
              <a:buNone/>
            </a:pP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Effective engagement, inclusion and the use of each member of your team is an important skill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Discussion: </a:t>
            </a:r>
            <a:r>
              <a:rPr b="0" i="1" lang="en-US" sz="24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The Potato Game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Reflection: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69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Inclusion (Rocks)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9" name="Google Shape;569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70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Leadership Ethics and Values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70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Discussion: Scout Oath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“On my honor…”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“…I will do my best…”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“…to do my duty…”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“…to God and my country…”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“… and to obey the Scout Law…”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“…to help other people at all times…”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…to keep myself physically strong…”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“…mentally awake…”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“…and morally straight.”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71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Leadership Ethics and Values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71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Discussion: Scout Law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000"/>
              <a:buFont typeface="Arial"/>
              <a:buChar char="■"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Leader is...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Trustworthy,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000"/>
              <a:buFont typeface="Arial"/>
              <a:buChar char="■"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Leader is...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Loyal,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000"/>
              <a:buFont typeface="Arial"/>
              <a:buChar char="■"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Leader is...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Helpful,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000"/>
              <a:buFont typeface="Arial"/>
              <a:buChar char="■"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Leader is...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Friendly,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000"/>
              <a:buFont typeface="Arial"/>
              <a:buChar char="■"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Leader is...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Courteous,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000"/>
              <a:buFont typeface="Arial"/>
              <a:buChar char="■"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Leader is...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Kind,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000"/>
              <a:buFont typeface="Arial"/>
              <a:buChar char="■"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Leader is...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Obedient,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000"/>
              <a:buFont typeface="Arial"/>
              <a:buChar char="■"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Leader is...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Cheerful,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000"/>
              <a:buFont typeface="Arial"/>
              <a:buChar char="■"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Leader is...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Thrifty,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000"/>
              <a:buFont typeface="Arial"/>
              <a:buChar char="■"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Leader is...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Brave,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000"/>
              <a:buFont typeface="Arial"/>
              <a:buChar char="■"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Leader is...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Clean,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000"/>
              <a:buFont typeface="Arial"/>
              <a:buChar char="■"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Leader is...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Reverent.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72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Leadership Ethics and Values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72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Did you know you’ve been playing the </a:t>
            </a:r>
            <a:r>
              <a:rPr b="1" i="1" lang="en-US" sz="2800" u="none" cap="none" strike="noStrike">
                <a:solidFill>
                  <a:srgbClr val="262672"/>
                </a:solidFill>
                <a:latin typeface="Arial"/>
                <a:ea typeface="Arial"/>
                <a:cs typeface="Arial"/>
                <a:sym typeface="Arial"/>
              </a:rPr>
              <a:t>Integrity Game</a:t>
            </a: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 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Leader comments…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1" marL="742950" marR="0" rtl="0" algn="l"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73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Leadership Ethics and Values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73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Servant Leader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Relationship between a leader and the team?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role of a leader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Recognizing responsibilities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leader enables the success of the team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Good and bad examples of leadership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tuned in to the needs and communications </a:t>
            </a:r>
            <a:b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the team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74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Leadership Ethics and Values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74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Servant Leaders: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Need to listen 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know when the time for discussion is over.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Achieve consensus 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know when to preserve things that are good without foundering in a constant storm of question and reinvention.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Set/maintain standards 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know when to reject what does not maintain those standards or the team vision.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 their customers 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know how to make a difference with the team.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75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Vision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75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Discussion:  </a:t>
            </a:r>
            <a:r>
              <a:rPr b="1" i="1" lang="en-US" sz="28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What is YOUR Vision of Success for Troop 88?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will we use our leadership skills to reach this success?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can we support our new Scout leaders achieve their goals and be successful?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76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Wrap-Up to the Course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76"/>
          <p:cNvSpPr txBox="1"/>
          <p:nvPr>
            <p:ph idx="1" type="body"/>
          </p:nvPr>
        </p:nvSpPr>
        <p:spPr>
          <a:xfrm>
            <a:off x="457200" y="1341438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Thanks for attending!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Bring this new enthusiasm and training to your roles and your patrols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other leaders around you 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3050" lvl="0" marL="342900" marR="0" rtl="0" algn="l">
              <a:spcBef>
                <a:spcPts val="360"/>
              </a:spcBef>
              <a:spcAft>
                <a:spcPts val="0"/>
              </a:spcAft>
              <a:buClr>
                <a:srgbClr val="F58025"/>
              </a:buClr>
              <a:buSzPts val="11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58025"/>
              </a:buClr>
              <a:buSzPts val="1700"/>
              <a:buFont typeface="Arial"/>
              <a:buChar char="●"/>
            </a:pPr>
            <a:r>
              <a:rPr b="1" i="1" lang="en-US" sz="2800" u="none" cap="none" strike="noStrike">
                <a:solidFill>
                  <a:srgbClr val="262672"/>
                </a:solidFill>
                <a:latin typeface="Arial"/>
                <a:ea typeface="Arial"/>
                <a:cs typeface="Arial"/>
                <a:sym typeface="Arial"/>
              </a:rPr>
              <a:t>Make a difference!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7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77"/>
          <p:cNvSpPr/>
          <p:nvPr/>
        </p:nvSpPr>
        <p:spPr>
          <a:xfrm>
            <a:off x="152400" y="6489700"/>
            <a:ext cx="3048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5" name="Google Shape;625;p77"/>
          <p:cNvSpPr/>
          <p:nvPr/>
        </p:nvSpPr>
        <p:spPr>
          <a:xfrm>
            <a:off x="539750" y="1989138"/>
            <a:ext cx="6624638" cy="1082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rPr>
              <a:t>QUESTIONS?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77"/>
          <p:cNvSpPr/>
          <p:nvPr/>
        </p:nvSpPr>
        <p:spPr>
          <a:xfrm>
            <a:off x="5867400" y="4724400"/>
            <a:ext cx="3276600" cy="9366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77"/>
          <p:cNvSpPr/>
          <p:nvPr/>
        </p:nvSpPr>
        <p:spPr>
          <a:xfrm>
            <a:off x="-9525" y="4724400"/>
            <a:ext cx="6524625" cy="936625"/>
          </a:xfrm>
          <a:custGeom>
            <a:rect b="b" l="l" r="r" t="t"/>
            <a:pathLst>
              <a:path extrusionOk="0" h="637" w="4110">
                <a:moveTo>
                  <a:pt x="3" y="0"/>
                </a:moveTo>
                <a:lnTo>
                  <a:pt x="4110" y="1"/>
                </a:lnTo>
                <a:lnTo>
                  <a:pt x="3694" y="637"/>
                </a:lnTo>
                <a:lnTo>
                  <a:pt x="0" y="636"/>
                </a:lnTo>
                <a:lnTo>
                  <a:pt x="3" y="0"/>
                </a:lnTo>
                <a:close/>
              </a:path>
            </a:pathLst>
          </a:custGeom>
          <a:solidFill>
            <a:srgbClr val="00008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28" name="Google Shape;628;p77"/>
          <p:cNvCxnSpPr/>
          <p:nvPr/>
        </p:nvCxnSpPr>
        <p:spPr>
          <a:xfrm>
            <a:off x="0" y="4724400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4D4D4D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9" name="Google Shape;629;p77"/>
          <p:cNvCxnSpPr/>
          <p:nvPr/>
        </p:nvCxnSpPr>
        <p:spPr>
          <a:xfrm>
            <a:off x="0" y="5661025"/>
            <a:ext cx="9180513" cy="0"/>
          </a:xfrm>
          <a:prstGeom prst="straightConnector1">
            <a:avLst/>
          </a:prstGeom>
          <a:noFill/>
          <a:ln cap="flat" cmpd="sng" w="9525">
            <a:solidFill>
              <a:srgbClr val="4D4D4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0" name="Google Shape;630;p77"/>
          <p:cNvSpPr txBox="1"/>
          <p:nvPr/>
        </p:nvSpPr>
        <p:spPr>
          <a:xfrm>
            <a:off x="6551613" y="4724400"/>
            <a:ext cx="2413000" cy="915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Webelos Leader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Outdoor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Leader Training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1" name="Google Shape;631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650" y="4149725"/>
            <a:ext cx="1279525" cy="127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8175" y="4149725"/>
            <a:ext cx="1133475" cy="128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31913" y="5084763"/>
            <a:ext cx="1189037" cy="1189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78"/>
          <p:cNvSpPr txBox="1"/>
          <p:nvPr>
            <p:ph type="title"/>
          </p:nvPr>
        </p:nvSpPr>
        <p:spPr>
          <a:xfrm>
            <a:off x="755650" y="274638"/>
            <a:ext cx="8235950" cy="490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8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Drink Lot’s of Water…</a:t>
            </a:r>
            <a:endParaRPr b="1" i="1" sz="3200" u="none" cap="none" strike="noStrik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78"/>
          <p:cNvSpPr txBox="1"/>
          <p:nvPr>
            <p:ph idx="1" type="body"/>
          </p:nvPr>
        </p:nvSpPr>
        <p:spPr>
          <a:xfrm>
            <a:off x="457200" y="4343400"/>
            <a:ext cx="8229600" cy="160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spcBef>
                <a:spcPts val="1440"/>
              </a:spcBef>
              <a:spcAft>
                <a:spcPts val="0"/>
              </a:spcAft>
              <a:buClr>
                <a:srgbClr val="F58025"/>
              </a:buClr>
              <a:buFont typeface="Arial"/>
              <a:buNone/>
            </a:pPr>
            <a:r>
              <a:rPr b="0" i="0" lang="en-US" sz="7200" u="none" cap="none" strike="noStrike">
                <a:solidFill>
                  <a:srgbClr val="532E63"/>
                </a:solidFill>
                <a:latin typeface="Arial"/>
                <a:ea typeface="Arial"/>
                <a:cs typeface="Arial"/>
                <a:sym typeface="Arial"/>
              </a:rPr>
              <a:t>Hydrate or Die…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0" name="Google Shape;640;p78"/>
          <p:cNvGrpSpPr/>
          <p:nvPr/>
        </p:nvGrpSpPr>
        <p:grpSpPr>
          <a:xfrm>
            <a:off x="2971800" y="1006475"/>
            <a:ext cx="3124200" cy="3552345"/>
            <a:chOff x="1872" y="480"/>
            <a:chExt cx="1968" cy="2238"/>
          </a:xfrm>
        </p:grpSpPr>
        <p:pic>
          <p:nvPicPr>
            <p:cNvPr id="641" name="Google Shape;641;p7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230" y="587"/>
              <a:ext cx="610" cy="18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2" name="Google Shape;642;p7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448" y="480"/>
              <a:ext cx="720" cy="22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3" name="Google Shape;643;p7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872" y="502"/>
              <a:ext cx="530" cy="164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">
  <a:themeElements>
    <a:clrScheme name="BSA Training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